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8"/>
  </p:notesMasterIdLst>
  <p:sldIdLst>
    <p:sldId id="286" r:id="rId2"/>
    <p:sldId id="399" r:id="rId3"/>
    <p:sldId id="614" r:id="rId4"/>
    <p:sldId id="619" r:id="rId5"/>
    <p:sldId id="713" r:id="rId6"/>
    <p:sldId id="755" r:id="rId7"/>
    <p:sldId id="714" r:id="rId8"/>
    <p:sldId id="715" r:id="rId9"/>
    <p:sldId id="716" r:id="rId10"/>
    <p:sldId id="718" r:id="rId11"/>
    <p:sldId id="719" r:id="rId12"/>
    <p:sldId id="720" r:id="rId13"/>
    <p:sldId id="722" r:id="rId14"/>
    <p:sldId id="723" r:id="rId15"/>
    <p:sldId id="724" r:id="rId16"/>
    <p:sldId id="725" r:id="rId17"/>
    <p:sldId id="726" r:id="rId18"/>
    <p:sldId id="756" r:id="rId19"/>
    <p:sldId id="727" r:id="rId20"/>
    <p:sldId id="728" r:id="rId21"/>
    <p:sldId id="729" r:id="rId22"/>
    <p:sldId id="730" r:id="rId23"/>
    <p:sldId id="731" r:id="rId24"/>
    <p:sldId id="732" r:id="rId25"/>
    <p:sldId id="733" r:id="rId26"/>
    <p:sldId id="734" r:id="rId27"/>
    <p:sldId id="735" r:id="rId28"/>
    <p:sldId id="736" r:id="rId29"/>
    <p:sldId id="737" r:id="rId30"/>
    <p:sldId id="738" r:id="rId31"/>
    <p:sldId id="739" r:id="rId32"/>
    <p:sldId id="740" r:id="rId33"/>
    <p:sldId id="741" r:id="rId34"/>
    <p:sldId id="742" r:id="rId35"/>
    <p:sldId id="749" r:id="rId36"/>
    <p:sldId id="743" r:id="rId37"/>
    <p:sldId id="744" r:id="rId38"/>
    <p:sldId id="745" r:id="rId39"/>
    <p:sldId id="746" r:id="rId40"/>
    <p:sldId id="750" r:id="rId41"/>
    <p:sldId id="747" r:id="rId42"/>
    <p:sldId id="672" r:id="rId43"/>
    <p:sldId id="448" r:id="rId44"/>
    <p:sldId id="319" r:id="rId45"/>
    <p:sldId id="751" r:id="rId46"/>
    <p:sldId id="752" r:id="rId47"/>
    <p:sldId id="753" r:id="rId48"/>
    <p:sldId id="329" r:id="rId49"/>
    <p:sldId id="673" r:id="rId50"/>
    <p:sldId id="674" r:id="rId51"/>
    <p:sldId id="754" r:id="rId52"/>
    <p:sldId id="322" r:id="rId53"/>
    <p:sldId id="618" r:id="rId54"/>
    <p:sldId id="615" r:id="rId55"/>
    <p:sldId id="318" r:id="rId56"/>
    <p:sldId id="285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87CB3D"/>
    <a:srgbClr val="DF2980"/>
    <a:srgbClr val="F8103C"/>
    <a:srgbClr val="E5EA1E"/>
    <a:srgbClr val="D9782F"/>
    <a:srgbClr val="F2AB0E"/>
    <a:srgbClr val="E25726"/>
    <a:srgbClr val="E6A022"/>
    <a:srgbClr val="FD2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6" autoAdjust="0"/>
  </p:normalViewPr>
  <p:slideViewPr>
    <p:cSldViewPr>
      <p:cViewPr>
        <p:scale>
          <a:sx n="66" d="100"/>
          <a:sy n="66" d="100"/>
        </p:scale>
        <p:origin x="-126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C9D337-A3E9-4009-ACC4-F7976E97EA9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DA9D7-231F-4BE3-8139-85195E05A1DC}">
      <dgm:prSet phldrT="[Text]"/>
      <dgm:spPr/>
      <dgm:t>
        <a:bodyPr/>
        <a:lstStyle/>
        <a:p>
          <a:r>
            <a:rPr lang="en-US" dirty="0" smtClean="0"/>
            <a:t>Application log</a:t>
          </a:r>
          <a:endParaRPr lang="en-US" dirty="0"/>
        </a:p>
      </dgm:t>
    </dgm:pt>
    <dgm:pt modelId="{BB418A90-7C20-4FB7-8BAE-67DFE013D980}" type="parTrans" cxnId="{664F32C7-C72A-4B21-8C4A-44AEFA5DA8F1}">
      <dgm:prSet/>
      <dgm:spPr/>
      <dgm:t>
        <a:bodyPr/>
        <a:lstStyle/>
        <a:p>
          <a:endParaRPr lang="en-US"/>
        </a:p>
      </dgm:t>
    </dgm:pt>
    <dgm:pt modelId="{C1B84D67-6D98-4E97-ADF4-8878179807FE}" type="sibTrans" cxnId="{664F32C7-C72A-4B21-8C4A-44AEFA5DA8F1}">
      <dgm:prSet/>
      <dgm:spPr/>
      <dgm:t>
        <a:bodyPr/>
        <a:lstStyle/>
        <a:p>
          <a:endParaRPr lang="en-US"/>
        </a:p>
      </dgm:t>
    </dgm:pt>
    <dgm:pt modelId="{12F7B6E6-3D1A-4C0D-B2F4-B40E508343D1}">
      <dgm:prSet/>
      <dgm:spPr/>
      <dgm:t>
        <a:bodyPr/>
        <a:lstStyle/>
        <a:p>
          <a:r>
            <a:rPr lang="en-US" dirty="0" smtClean="0"/>
            <a:t>Logging information from 3</a:t>
          </a:r>
          <a:r>
            <a:rPr lang="en-US" baseline="30000" dirty="0" smtClean="0"/>
            <a:t>rd</a:t>
          </a:r>
          <a:r>
            <a:rPr lang="en-US" dirty="0" smtClean="0"/>
            <a:t> party applications, and </a:t>
          </a:r>
        </a:p>
      </dgm:t>
    </dgm:pt>
    <dgm:pt modelId="{BBDCD89B-865C-4D31-922C-D5E8495C2789}" type="parTrans" cxnId="{C675BF5F-C1C7-417B-9020-656DF7991FD3}">
      <dgm:prSet/>
      <dgm:spPr/>
      <dgm:t>
        <a:bodyPr/>
        <a:lstStyle/>
        <a:p>
          <a:endParaRPr lang="en-US"/>
        </a:p>
      </dgm:t>
    </dgm:pt>
    <dgm:pt modelId="{B2D81E31-D6A1-4603-8B81-66A27AC0734B}" type="sibTrans" cxnId="{C675BF5F-C1C7-417B-9020-656DF7991FD3}">
      <dgm:prSet/>
      <dgm:spPr/>
      <dgm:t>
        <a:bodyPr/>
        <a:lstStyle/>
        <a:p>
          <a:endParaRPr lang="en-US"/>
        </a:p>
      </dgm:t>
    </dgm:pt>
    <dgm:pt modelId="{FA9E8DFA-84AE-4807-B63C-8B7EC48B72A3}">
      <dgm:prSet/>
      <dgm:spPr/>
      <dgm:t>
        <a:bodyPr/>
        <a:lstStyle/>
        <a:p>
          <a:r>
            <a:rPr lang="en-US" dirty="0" smtClean="0"/>
            <a:t>MS applications not part of OS core distribution</a:t>
          </a:r>
        </a:p>
      </dgm:t>
    </dgm:pt>
    <dgm:pt modelId="{CD0FF92B-7C24-4ADE-B4C1-41FB118D36BF}" type="parTrans" cxnId="{17A18B5B-F7A0-4192-8DF9-69C89CDDDB90}">
      <dgm:prSet/>
      <dgm:spPr/>
      <dgm:t>
        <a:bodyPr/>
        <a:lstStyle/>
        <a:p>
          <a:endParaRPr lang="en-US"/>
        </a:p>
      </dgm:t>
    </dgm:pt>
    <dgm:pt modelId="{2AFA54EC-379D-4F6B-BF1D-DF6D2F3FB005}" type="sibTrans" cxnId="{17A18B5B-F7A0-4192-8DF9-69C89CDDDB90}">
      <dgm:prSet/>
      <dgm:spPr/>
      <dgm:t>
        <a:bodyPr/>
        <a:lstStyle/>
        <a:p>
          <a:endParaRPr lang="en-US"/>
        </a:p>
      </dgm:t>
    </dgm:pt>
    <dgm:pt modelId="{14CEBADA-6625-427B-A10E-8222BB1E4128}">
      <dgm:prSet/>
      <dgm:spPr/>
      <dgm:t>
        <a:bodyPr/>
        <a:lstStyle/>
        <a:p>
          <a:r>
            <a:rPr lang="en-US" dirty="0" smtClean="0"/>
            <a:t>E.g. video game log information, MS Office logs</a:t>
          </a:r>
        </a:p>
      </dgm:t>
    </dgm:pt>
    <dgm:pt modelId="{B2DC2798-1926-43E5-84F9-D42E2B71CEA9}" type="parTrans" cxnId="{77345280-6BF6-4A96-82DA-93DB19599D94}">
      <dgm:prSet/>
      <dgm:spPr/>
      <dgm:t>
        <a:bodyPr/>
        <a:lstStyle/>
        <a:p>
          <a:endParaRPr lang="en-US"/>
        </a:p>
      </dgm:t>
    </dgm:pt>
    <dgm:pt modelId="{6B9584D1-3B3C-4D91-BA7F-FAAE2F5076FA}" type="sibTrans" cxnId="{77345280-6BF6-4A96-82DA-93DB19599D94}">
      <dgm:prSet/>
      <dgm:spPr/>
      <dgm:t>
        <a:bodyPr/>
        <a:lstStyle/>
        <a:p>
          <a:endParaRPr lang="en-US"/>
        </a:p>
      </dgm:t>
    </dgm:pt>
    <dgm:pt modelId="{9E61A6A5-0061-4234-97AD-0D1793F7FCB3}">
      <dgm:prSet/>
      <dgm:spPr/>
      <dgm:t>
        <a:bodyPr/>
        <a:lstStyle/>
        <a:p>
          <a:r>
            <a:rPr lang="en-US" dirty="0" smtClean="0"/>
            <a:t>Security file</a:t>
          </a:r>
        </a:p>
      </dgm:t>
    </dgm:pt>
    <dgm:pt modelId="{5353C816-702D-4839-AA7A-AF048D70EE7F}" type="parTrans" cxnId="{00E34218-B44F-40BC-B943-8340C3CD3DCB}">
      <dgm:prSet/>
      <dgm:spPr/>
      <dgm:t>
        <a:bodyPr/>
        <a:lstStyle/>
        <a:p>
          <a:endParaRPr lang="en-US"/>
        </a:p>
      </dgm:t>
    </dgm:pt>
    <dgm:pt modelId="{803CABF4-6B21-443B-89A5-890FFC392404}" type="sibTrans" cxnId="{00E34218-B44F-40BC-B943-8340C3CD3DCB}">
      <dgm:prSet/>
      <dgm:spPr/>
      <dgm:t>
        <a:bodyPr/>
        <a:lstStyle/>
        <a:p>
          <a:endParaRPr lang="en-US"/>
        </a:p>
      </dgm:t>
    </dgm:pt>
    <dgm:pt modelId="{26819137-04A5-4D3C-BC9C-CF897D209E57}">
      <dgm:prSet/>
      <dgm:spPr/>
      <dgm:t>
        <a:bodyPr/>
        <a:lstStyle/>
        <a:p>
          <a:r>
            <a:rPr lang="en-US" dirty="0" smtClean="0"/>
            <a:t>Default - login and logout attempts</a:t>
          </a:r>
        </a:p>
      </dgm:t>
    </dgm:pt>
    <dgm:pt modelId="{B6257EC7-FC05-4975-947C-349A51839C36}" type="parTrans" cxnId="{0F36371C-3C1D-4E98-A2FA-E9539830C8DC}">
      <dgm:prSet/>
      <dgm:spPr/>
      <dgm:t>
        <a:bodyPr/>
        <a:lstStyle/>
        <a:p>
          <a:endParaRPr lang="en-US"/>
        </a:p>
      </dgm:t>
    </dgm:pt>
    <dgm:pt modelId="{350D153C-9573-4560-83B5-D9D01E0E0244}" type="sibTrans" cxnId="{0F36371C-3C1D-4E98-A2FA-E9539830C8DC}">
      <dgm:prSet/>
      <dgm:spPr/>
      <dgm:t>
        <a:bodyPr/>
        <a:lstStyle/>
        <a:p>
          <a:endParaRPr lang="en-US"/>
        </a:p>
      </dgm:t>
    </dgm:pt>
    <dgm:pt modelId="{9F9153E8-3979-4CF6-8595-BDFC4739E677}">
      <dgm:prSet/>
      <dgm:spPr/>
      <dgm:t>
        <a:bodyPr/>
        <a:lstStyle/>
        <a:p>
          <a:r>
            <a:rPr lang="en-US" dirty="0" smtClean="0"/>
            <a:t>Can be configured to log data file activity</a:t>
          </a:r>
        </a:p>
      </dgm:t>
    </dgm:pt>
    <dgm:pt modelId="{88873044-7934-4E24-86A6-0F0CBC98EE17}" type="parTrans" cxnId="{BDD928D5-795E-4ABA-90DE-323523B80ED6}">
      <dgm:prSet/>
      <dgm:spPr/>
      <dgm:t>
        <a:bodyPr/>
        <a:lstStyle/>
        <a:p>
          <a:endParaRPr lang="en-US"/>
        </a:p>
      </dgm:t>
    </dgm:pt>
    <dgm:pt modelId="{BD28E1E3-1ADD-4677-AE1C-F354401F3458}" type="sibTrans" cxnId="{BDD928D5-795E-4ABA-90DE-323523B80ED6}">
      <dgm:prSet/>
      <dgm:spPr/>
      <dgm:t>
        <a:bodyPr/>
        <a:lstStyle/>
        <a:p>
          <a:endParaRPr lang="en-US"/>
        </a:p>
      </dgm:t>
    </dgm:pt>
    <dgm:pt modelId="{8DE6EA2D-0A67-4545-ADB9-2CBEEE6C27DA}">
      <dgm:prSet/>
      <dgm:spPr/>
      <dgm:t>
        <a:bodyPr/>
        <a:lstStyle/>
        <a:p>
          <a:r>
            <a:rPr lang="en-US" dirty="0" smtClean="0"/>
            <a:t>File creation, opening or closing</a:t>
          </a:r>
        </a:p>
      </dgm:t>
    </dgm:pt>
    <dgm:pt modelId="{3CB9060C-C430-4C5E-87DB-77BC0F08DF07}" type="parTrans" cxnId="{502E35DB-01BD-4A68-99C3-F0FFDAE56AAC}">
      <dgm:prSet/>
      <dgm:spPr/>
      <dgm:t>
        <a:bodyPr/>
        <a:lstStyle/>
        <a:p>
          <a:endParaRPr lang="en-US"/>
        </a:p>
      </dgm:t>
    </dgm:pt>
    <dgm:pt modelId="{348FF840-CF0F-4ABE-8D7E-D612021A5184}" type="sibTrans" cxnId="{502E35DB-01BD-4A68-99C3-F0FFDAE56AAC}">
      <dgm:prSet/>
      <dgm:spPr/>
      <dgm:t>
        <a:bodyPr/>
        <a:lstStyle/>
        <a:p>
          <a:endParaRPr lang="en-US"/>
        </a:p>
      </dgm:t>
    </dgm:pt>
    <dgm:pt modelId="{1DBB3331-3167-4660-9C50-1841905D357E}">
      <dgm:prSet/>
      <dgm:spPr/>
      <dgm:t>
        <a:bodyPr/>
        <a:lstStyle/>
        <a:p>
          <a:r>
            <a:rPr lang="en-US" dirty="0" smtClean="0"/>
            <a:t>System event log file</a:t>
          </a:r>
        </a:p>
      </dgm:t>
    </dgm:pt>
    <dgm:pt modelId="{9F4D9F28-0AD7-412C-B0A8-3A54103EB55A}" type="parTrans" cxnId="{D661A4F8-A971-4749-821A-9918D9534174}">
      <dgm:prSet/>
      <dgm:spPr/>
      <dgm:t>
        <a:bodyPr/>
        <a:lstStyle/>
        <a:p>
          <a:endParaRPr lang="en-US"/>
        </a:p>
      </dgm:t>
    </dgm:pt>
    <dgm:pt modelId="{D586C322-8839-4EA8-9DB1-0D41E6293C52}" type="sibTrans" cxnId="{D661A4F8-A971-4749-821A-9918D9534174}">
      <dgm:prSet/>
      <dgm:spPr/>
      <dgm:t>
        <a:bodyPr/>
        <a:lstStyle/>
        <a:p>
          <a:endParaRPr lang="en-US"/>
        </a:p>
      </dgm:t>
    </dgm:pt>
    <dgm:pt modelId="{0282983F-CED8-4E61-8532-055C957BD6EA}">
      <dgm:prSet/>
      <dgm:spPr/>
      <dgm:t>
        <a:bodyPr/>
        <a:lstStyle/>
        <a:p>
          <a:r>
            <a:rPr lang="en-US" dirty="0" smtClean="0"/>
            <a:t>Holds operating system log messages</a:t>
          </a:r>
        </a:p>
      </dgm:t>
    </dgm:pt>
    <dgm:pt modelId="{3A6A3C6D-67FC-428A-9FED-E30500EE9D86}" type="parTrans" cxnId="{98247E7C-2A65-492C-87D1-4433577CE9F5}">
      <dgm:prSet/>
      <dgm:spPr/>
      <dgm:t>
        <a:bodyPr/>
        <a:lstStyle/>
        <a:p>
          <a:endParaRPr lang="en-US"/>
        </a:p>
      </dgm:t>
    </dgm:pt>
    <dgm:pt modelId="{A69B1F44-285F-4B58-B147-8B37828D3703}" type="sibTrans" cxnId="{98247E7C-2A65-492C-87D1-4433577CE9F5}">
      <dgm:prSet/>
      <dgm:spPr/>
      <dgm:t>
        <a:bodyPr/>
        <a:lstStyle/>
        <a:p>
          <a:endParaRPr lang="en-US"/>
        </a:p>
      </dgm:t>
    </dgm:pt>
    <dgm:pt modelId="{76D49F7B-1952-410E-B9AA-1C8E5AAFDC34}">
      <dgm:prSet/>
      <dgm:spPr/>
      <dgm:t>
        <a:bodyPr/>
        <a:lstStyle/>
        <a:p>
          <a:r>
            <a:rPr lang="en-US" dirty="0" smtClean="0"/>
            <a:t>E.g. network connection problems and video card driver errors</a:t>
          </a:r>
          <a:endParaRPr lang="en-US" dirty="0"/>
        </a:p>
      </dgm:t>
    </dgm:pt>
    <dgm:pt modelId="{AE1156FC-41CB-42A2-B06F-C31CD6B95F26}" type="parTrans" cxnId="{4CDB3154-516A-42FC-902D-AAAC0DEE74B9}">
      <dgm:prSet/>
      <dgm:spPr/>
      <dgm:t>
        <a:bodyPr/>
        <a:lstStyle/>
        <a:p>
          <a:endParaRPr lang="en-US"/>
        </a:p>
      </dgm:t>
    </dgm:pt>
    <dgm:pt modelId="{0AA21F3C-C317-47B8-989C-4570FDAE853C}" type="sibTrans" cxnId="{4CDB3154-516A-42FC-902D-AAAC0DEE74B9}">
      <dgm:prSet/>
      <dgm:spPr/>
      <dgm:t>
        <a:bodyPr/>
        <a:lstStyle/>
        <a:p>
          <a:endParaRPr lang="en-US"/>
        </a:p>
      </dgm:t>
    </dgm:pt>
    <dgm:pt modelId="{26F54DBF-02B8-4EFA-9F7A-652E44D78107}">
      <dgm:prSet/>
      <dgm:spPr/>
      <dgm:t>
        <a:bodyPr/>
        <a:lstStyle/>
        <a:p>
          <a:r>
            <a:rPr lang="en-US" dirty="0" smtClean="0"/>
            <a:t>Setup node</a:t>
          </a:r>
          <a:endParaRPr lang="en-US" dirty="0"/>
        </a:p>
      </dgm:t>
    </dgm:pt>
    <dgm:pt modelId="{558B010B-87D4-4371-A879-59A884B7C2C5}" type="parTrans" cxnId="{A8CD88A8-7B16-4581-B222-04EB9498D6EA}">
      <dgm:prSet/>
      <dgm:spPr/>
      <dgm:t>
        <a:bodyPr/>
        <a:lstStyle/>
        <a:p>
          <a:endParaRPr lang="en-US"/>
        </a:p>
      </dgm:t>
    </dgm:pt>
    <dgm:pt modelId="{85954376-F1E4-455F-BB1B-47E4B4589599}" type="sibTrans" cxnId="{A8CD88A8-7B16-4581-B222-04EB9498D6EA}">
      <dgm:prSet/>
      <dgm:spPr/>
      <dgm:t>
        <a:bodyPr/>
        <a:lstStyle/>
        <a:p>
          <a:endParaRPr lang="en-US"/>
        </a:p>
      </dgm:t>
    </dgm:pt>
    <dgm:pt modelId="{914F6D5D-528B-4B89-A957-BC8CE2424B8A}">
      <dgm:prSet/>
      <dgm:spPr/>
      <dgm:t>
        <a:bodyPr/>
        <a:lstStyle/>
        <a:p>
          <a:r>
            <a:rPr lang="en-US" dirty="0" smtClean="0"/>
            <a:t>Stores logging information regarding installation of software applications</a:t>
          </a:r>
        </a:p>
      </dgm:t>
    </dgm:pt>
    <dgm:pt modelId="{D981EB25-EA74-4BF7-8A92-421414E3C360}" type="parTrans" cxnId="{98C96BA1-60A1-4751-8254-EE7BBB9BDE87}">
      <dgm:prSet/>
      <dgm:spPr/>
      <dgm:t>
        <a:bodyPr/>
        <a:lstStyle/>
        <a:p>
          <a:endParaRPr lang="en-US"/>
        </a:p>
      </dgm:t>
    </dgm:pt>
    <dgm:pt modelId="{C25620E8-610A-4DB4-8638-1DDFE4DDC3A4}" type="sibTrans" cxnId="{98C96BA1-60A1-4751-8254-EE7BBB9BDE87}">
      <dgm:prSet/>
      <dgm:spPr/>
      <dgm:t>
        <a:bodyPr/>
        <a:lstStyle/>
        <a:p>
          <a:endParaRPr lang="en-US"/>
        </a:p>
      </dgm:t>
    </dgm:pt>
    <dgm:pt modelId="{DE301E44-F096-466E-87E5-1646E3133025}">
      <dgm:prSet/>
      <dgm:spPr/>
      <dgm:t>
        <a:bodyPr/>
        <a:lstStyle/>
        <a:p>
          <a:r>
            <a:rPr lang="en-US" dirty="0" smtClean="0"/>
            <a:t>Forwarded Events log</a:t>
          </a:r>
        </a:p>
      </dgm:t>
    </dgm:pt>
    <dgm:pt modelId="{18F04057-01E5-424A-8962-6FC96F718F26}" type="parTrans" cxnId="{9DB928EF-17D5-4B60-9880-B4351C326E8C}">
      <dgm:prSet/>
      <dgm:spPr/>
      <dgm:t>
        <a:bodyPr/>
        <a:lstStyle/>
        <a:p>
          <a:endParaRPr lang="en-US"/>
        </a:p>
      </dgm:t>
    </dgm:pt>
    <dgm:pt modelId="{6C17D9B3-2064-4D46-BA0F-BB9755745AEB}" type="sibTrans" cxnId="{9DB928EF-17D5-4B60-9880-B4351C326E8C}">
      <dgm:prSet/>
      <dgm:spPr/>
      <dgm:t>
        <a:bodyPr/>
        <a:lstStyle/>
        <a:p>
          <a:endParaRPr lang="en-US"/>
        </a:p>
      </dgm:t>
    </dgm:pt>
    <dgm:pt modelId="{D75C92F4-A303-4FD2-99C0-0E3904181255}">
      <dgm:prSet/>
      <dgm:spPr/>
      <dgm:t>
        <a:bodyPr/>
        <a:lstStyle/>
        <a:p>
          <a:r>
            <a:rPr lang="en-US" dirty="0" smtClean="0"/>
            <a:t>Discussed shortly</a:t>
          </a:r>
          <a:endParaRPr lang="en-US" dirty="0"/>
        </a:p>
      </dgm:t>
    </dgm:pt>
    <dgm:pt modelId="{77781874-0C32-4600-9755-74F9A6202F11}" type="parTrans" cxnId="{44D6DD41-CB8C-4655-8B40-558D2ADAF20B}">
      <dgm:prSet/>
      <dgm:spPr/>
      <dgm:t>
        <a:bodyPr/>
        <a:lstStyle/>
        <a:p>
          <a:endParaRPr lang="en-US"/>
        </a:p>
      </dgm:t>
    </dgm:pt>
    <dgm:pt modelId="{C71B750C-37F1-4A6A-8709-4B538B391907}" type="sibTrans" cxnId="{44D6DD41-CB8C-4655-8B40-558D2ADAF20B}">
      <dgm:prSet/>
      <dgm:spPr/>
      <dgm:t>
        <a:bodyPr/>
        <a:lstStyle/>
        <a:p>
          <a:endParaRPr lang="en-US"/>
        </a:p>
      </dgm:t>
    </dgm:pt>
    <dgm:pt modelId="{341DAAAB-32D1-4DDC-BBA9-892738A5E930}" type="pres">
      <dgm:prSet presAssocID="{91C9D337-A3E9-4009-ACC4-F7976E97EA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4C92C9-5EB2-44C8-B11D-10AD39C3703F}" type="pres">
      <dgm:prSet presAssocID="{37CDA9D7-231F-4BE3-8139-85195E05A1DC}" presName="composite" presStyleCnt="0"/>
      <dgm:spPr/>
    </dgm:pt>
    <dgm:pt modelId="{BE2E76F7-D3B6-4FD5-9A98-D4148BA66ACC}" type="pres">
      <dgm:prSet presAssocID="{37CDA9D7-231F-4BE3-8139-85195E05A1D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D7D0E-7CC6-4813-8EB0-BDB85EE74BCE}" type="pres">
      <dgm:prSet presAssocID="{37CDA9D7-231F-4BE3-8139-85195E05A1DC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181662-FFCD-419F-9F6B-2AAC3F79EBC0}" type="pres">
      <dgm:prSet presAssocID="{C1B84D67-6D98-4E97-ADF4-8878179807FE}" presName="space" presStyleCnt="0"/>
      <dgm:spPr/>
    </dgm:pt>
    <dgm:pt modelId="{351B7799-9180-4484-9F93-3CA9F2E2A32C}" type="pres">
      <dgm:prSet presAssocID="{9E61A6A5-0061-4234-97AD-0D1793F7FCB3}" presName="composite" presStyleCnt="0"/>
      <dgm:spPr/>
    </dgm:pt>
    <dgm:pt modelId="{AB4FE510-EC9D-4398-9EDF-2F6EF633ED1A}" type="pres">
      <dgm:prSet presAssocID="{9E61A6A5-0061-4234-97AD-0D1793F7FCB3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03299-0EC8-4882-BEBC-85CFC67FFF27}" type="pres">
      <dgm:prSet presAssocID="{9E61A6A5-0061-4234-97AD-0D1793F7FCB3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E2194-2971-4347-B62E-4137A6AB6C16}" type="pres">
      <dgm:prSet presAssocID="{803CABF4-6B21-443B-89A5-890FFC392404}" presName="space" presStyleCnt="0"/>
      <dgm:spPr/>
    </dgm:pt>
    <dgm:pt modelId="{CF5F2330-A1CF-4B12-AF69-6B1CEC52765F}" type="pres">
      <dgm:prSet presAssocID="{1DBB3331-3167-4660-9C50-1841905D357E}" presName="composite" presStyleCnt="0"/>
      <dgm:spPr/>
    </dgm:pt>
    <dgm:pt modelId="{6BF468D9-E22E-4113-A4CB-8013213C6A2B}" type="pres">
      <dgm:prSet presAssocID="{1DBB3331-3167-4660-9C50-1841905D357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58E578-B4D7-4488-BFA5-A5AF66033A15}" type="pres">
      <dgm:prSet presAssocID="{1DBB3331-3167-4660-9C50-1841905D357E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96A02-905B-46A3-BDC6-109D36011A99}" type="pres">
      <dgm:prSet presAssocID="{D586C322-8839-4EA8-9DB1-0D41E6293C52}" presName="space" presStyleCnt="0"/>
      <dgm:spPr/>
    </dgm:pt>
    <dgm:pt modelId="{853989B6-2DF6-4F40-BA21-D9A02BD2A215}" type="pres">
      <dgm:prSet presAssocID="{26F54DBF-02B8-4EFA-9F7A-652E44D78107}" presName="composite" presStyleCnt="0"/>
      <dgm:spPr/>
    </dgm:pt>
    <dgm:pt modelId="{953E88AC-EEC5-4606-BDF2-7D85FE870938}" type="pres">
      <dgm:prSet presAssocID="{26F54DBF-02B8-4EFA-9F7A-652E44D7810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26379-2C08-4B5C-BEBE-F7C0E900B314}" type="pres">
      <dgm:prSet presAssocID="{26F54DBF-02B8-4EFA-9F7A-652E44D78107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854206-0C25-4D8C-A178-D20EB570182E}" type="pres">
      <dgm:prSet presAssocID="{85954376-F1E4-455F-BB1B-47E4B4589599}" presName="space" presStyleCnt="0"/>
      <dgm:spPr/>
    </dgm:pt>
    <dgm:pt modelId="{982F53D3-1908-4D30-B0FC-A07E2AEB0670}" type="pres">
      <dgm:prSet presAssocID="{DE301E44-F096-466E-87E5-1646E3133025}" presName="composite" presStyleCnt="0"/>
      <dgm:spPr/>
    </dgm:pt>
    <dgm:pt modelId="{1CBB4368-B7C5-4E7D-A7DE-0C87354C755C}" type="pres">
      <dgm:prSet presAssocID="{DE301E44-F096-466E-87E5-1646E313302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F6B45-8863-4704-B4C9-B4221F82E0EC}" type="pres">
      <dgm:prSet presAssocID="{DE301E44-F096-466E-87E5-1646E3133025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2A0CC8-1496-4712-A2B4-0E0A58897CEF}" type="presOf" srcId="{91C9D337-A3E9-4009-ACC4-F7976E97EA97}" destId="{341DAAAB-32D1-4DDC-BBA9-892738A5E930}" srcOrd="0" destOrd="0" presId="urn:microsoft.com/office/officeart/2005/8/layout/hList1"/>
    <dgm:cxn modelId="{17A18B5B-F7A0-4192-8DF9-69C89CDDDB90}" srcId="{37CDA9D7-231F-4BE3-8139-85195E05A1DC}" destId="{FA9E8DFA-84AE-4807-B63C-8B7EC48B72A3}" srcOrd="1" destOrd="0" parTransId="{CD0FF92B-7C24-4ADE-B4C1-41FB118D36BF}" sibTransId="{2AFA54EC-379D-4F6B-BF1D-DF6D2F3FB005}"/>
    <dgm:cxn modelId="{B982B587-DBB9-4E33-BF87-D45AA78F67CE}" type="presOf" srcId="{0282983F-CED8-4E61-8532-055C957BD6EA}" destId="{CD58E578-B4D7-4488-BFA5-A5AF66033A15}" srcOrd="0" destOrd="0" presId="urn:microsoft.com/office/officeart/2005/8/layout/hList1"/>
    <dgm:cxn modelId="{49F1B07C-195F-499A-ABE1-09A2560A6FD3}" type="presOf" srcId="{8DE6EA2D-0A67-4545-ADB9-2CBEEE6C27DA}" destId="{93403299-0EC8-4882-BEBC-85CFC67FFF27}" srcOrd="0" destOrd="2" presId="urn:microsoft.com/office/officeart/2005/8/layout/hList1"/>
    <dgm:cxn modelId="{E28B79F2-BAFE-4ADD-816B-5304CFA5FC56}" type="presOf" srcId="{76D49F7B-1952-410E-B9AA-1C8E5AAFDC34}" destId="{CD58E578-B4D7-4488-BFA5-A5AF66033A15}" srcOrd="0" destOrd="1" presId="urn:microsoft.com/office/officeart/2005/8/layout/hList1"/>
    <dgm:cxn modelId="{AE1449D5-AE1F-467B-9831-6C712E7E84A6}" type="presOf" srcId="{9F9153E8-3979-4CF6-8595-BDFC4739E677}" destId="{93403299-0EC8-4882-BEBC-85CFC67FFF27}" srcOrd="0" destOrd="1" presId="urn:microsoft.com/office/officeart/2005/8/layout/hList1"/>
    <dgm:cxn modelId="{4CDB3154-516A-42FC-902D-AAAC0DEE74B9}" srcId="{1DBB3331-3167-4660-9C50-1841905D357E}" destId="{76D49F7B-1952-410E-B9AA-1C8E5AAFDC34}" srcOrd="1" destOrd="0" parTransId="{AE1156FC-41CB-42A2-B06F-C31CD6B95F26}" sibTransId="{0AA21F3C-C317-47B8-989C-4570FDAE853C}"/>
    <dgm:cxn modelId="{C98DEB7B-1C22-421A-AA9D-EF9BBC47EDFB}" type="presOf" srcId="{9E61A6A5-0061-4234-97AD-0D1793F7FCB3}" destId="{AB4FE510-EC9D-4398-9EDF-2F6EF633ED1A}" srcOrd="0" destOrd="0" presId="urn:microsoft.com/office/officeart/2005/8/layout/hList1"/>
    <dgm:cxn modelId="{0F36371C-3C1D-4E98-A2FA-E9539830C8DC}" srcId="{9E61A6A5-0061-4234-97AD-0D1793F7FCB3}" destId="{26819137-04A5-4D3C-BC9C-CF897D209E57}" srcOrd="0" destOrd="0" parTransId="{B6257EC7-FC05-4975-947C-349A51839C36}" sibTransId="{350D153C-9573-4560-83B5-D9D01E0E0244}"/>
    <dgm:cxn modelId="{12D184CB-6FA7-4A94-BCF9-1B3C092643D0}" type="presOf" srcId="{1DBB3331-3167-4660-9C50-1841905D357E}" destId="{6BF468D9-E22E-4113-A4CB-8013213C6A2B}" srcOrd="0" destOrd="0" presId="urn:microsoft.com/office/officeart/2005/8/layout/hList1"/>
    <dgm:cxn modelId="{44D6DD41-CB8C-4655-8B40-558D2ADAF20B}" srcId="{DE301E44-F096-466E-87E5-1646E3133025}" destId="{D75C92F4-A303-4FD2-99C0-0E3904181255}" srcOrd="0" destOrd="0" parTransId="{77781874-0C32-4600-9755-74F9A6202F11}" sibTransId="{C71B750C-37F1-4A6A-8709-4B538B391907}"/>
    <dgm:cxn modelId="{991EE7A3-0567-4E93-BAB1-4EC322CC5549}" type="presOf" srcId="{37CDA9D7-231F-4BE3-8139-85195E05A1DC}" destId="{BE2E76F7-D3B6-4FD5-9A98-D4148BA66ACC}" srcOrd="0" destOrd="0" presId="urn:microsoft.com/office/officeart/2005/8/layout/hList1"/>
    <dgm:cxn modelId="{502E35DB-01BD-4A68-99C3-F0FFDAE56AAC}" srcId="{9F9153E8-3979-4CF6-8595-BDFC4739E677}" destId="{8DE6EA2D-0A67-4545-ADB9-2CBEEE6C27DA}" srcOrd="0" destOrd="0" parTransId="{3CB9060C-C430-4C5E-87DB-77BC0F08DF07}" sibTransId="{348FF840-CF0F-4ABE-8D7E-D612021A5184}"/>
    <dgm:cxn modelId="{8A2C6EA2-2806-4888-8ED0-A4995C5C5135}" type="presOf" srcId="{914F6D5D-528B-4B89-A957-BC8CE2424B8A}" destId="{8C226379-2C08-4B5C-BEBE-F7C0E900B314}" srcOrd="0" destOrd="0" presId="urn:microsoft.com/office/officeart/2005/8/layout/hList1"/>
    <dgm:cxn modelId="{A8CD88A8-7B16-4581-B222-04EB9498D6EA}" srcId="{91C9D337-A3E9-4009-ACC4-F7976E97EA97}" destId="{26F54DBF-02B8-4EFA-9F7A-652E44D78107}" srcOrd="3" destOrd="0" parTransId="{558B010B-87D4-4371-A879-59A884B7C2C5}" sibTransId="{85954376-F1E4-455F-BB1B-47E4B4589599}"/>
    <dgm:cxn modelId="{9DB928EF-17D5-4B60-9880-B4351C326E8C}" srcId="{91C9D337-A3E9-4009-ACC4-F7976E97EA97}" destId="{DE301E44-F096-466E-87E5-1646E3133025}" srcOrd="4" destOrd="0" parTransId="{18F04057-01E5-424A-8962-6FC96F718F26}" sibTransId="{6C17D9B3-2064-4D46-BA0F-BB9755745AEB}"/>
    <dgm:cxn modelId="{C675BF5F-C1C7-417B-9020-656DF7991FD3}" srcId="{37CDA9D7-231F-4BE3-8139-85195E05A1DC}" destId="{12F7B6E6-3D1A-4C0D-B2F4-B40E508343D1}" srcOrd="0" destOrd="0" parTransId="{BBDCD89B-865C-4D31-922C-D5E8495C2789}" sibTransId="{B2D81E31-D6A1-4603-8B81-66A27AC0734B}"/>
    <dgm:cxn modelId="{9FCA4AF6-3D0A-46E9-B207-596BE8BC5847}" type="presOf" srcId="{DE301E44-F096-466E-87E5-1646E3133025}" destId="{1CBB4368-B7C5-4E7D-A7DE-0C87354C755C}" srcOrd="0" destOrd="0" presId="urn:microsoft.com/office/officeart/2005/8/layout/hList1"/>
    <dgm:cxn modelId="{381B2C55-A5DE-43B4-BEDC-4DC0A6EB3715}" type="presOf" srcId="{26819137-04A5-4D3C-BC9C-CF897D209E57}" destId="{93403299-0EC8-4882-BEBC-85CFC67FFF27}" srcOrd="0" destOrd="0" presId="urn:microsoft.com/office/officeart/2005/8/layout/hList1"/>
    <dgm:cxn modelId="{D661A4F8-A971-4749-821A-9918D9534174}" srcId="{91C9D337-A3E9-4009-ACC4-F7976E97EA97}" destId="{1DBB3331-3167-4660-9C50-1841905D357E}" srcOrd="2" destOrd="0" parTransId="{9F4D9F28-0AD7-412C-B0A8-3A54103EB55A}" sibTransId="{D586C322-8839-4EA8-9DB1-0D41E6293C52}"/>
    <dgm:cxn modelId="{98C96BA1-60A1-4751-8254-EE7BBB9BDE87}" srcId="{26F54DBF-02B8-4EFA-9F7A-652E44D78107}" destId="{914F6D5D-528B-4B89-A957-BC8CE2424B8A}" srcOrd="0" destOrd="0" parTransId="{D981EB25-EA74-4BF7-8A92-421414E3C360}" sibTransId="{C25620E8-610A-4DB4-8638-1DDFE4DDC3A4}"/>
    <dgm:cxn modelId="{98247E7C-2A65-492C-87D1-4433577CE9F5}" srcId="{1DBB3331-3167-4660-9C50-1841905D357E}" destId="{0282983F-CED8-4E61-8532-055C957BD6EA}" srcOrd="0" destOrd="0" parTransId="{3A6A3C6D-67FC-428A-9FED-E30500EE9D86}" sibTransId="{A69B1F44-285F-4B58-B147-8B37828D3703}"/>
    <dgm:cxn modelId="{664F32C7-C72A-4B21-8C4A-44AEFA5DA8F1}" srcId="{91C9D337-A3E9-4009-ACC4-F7976E97EA97}" destId="{37CDA9D7-231F-4BE3-8139-85195E05A1DC}" srcOrd="0" destOrd="0" parTransId="{BB418A90-7C20-4FB7-8BAE-67DFE013D980}" sibTransId="{C1B84D67-6D98-4E97-ADF4-8878179807FE}"/>
    <dgm:cxn modelId="{8E725C9F-793C-42F8-9D45-5BB379DB5415}" type="presOf" srcId="{26F54DBF-02B8-4EFA-9F7A-652E44D78107}" destId="{953E88AC-EEC5-4606-BDF2-7D85FE870938}" srcOrd="0" destOrd="0" presId="urn:microsoft.com/office/officeart/2005/8/layout/hList1"/>
    <dgm:cxn modelId="{BDD928D5-795E-4ABA-90DE-323523B80ED6}" srcId="{9E61A6A5-0061-4234-97AD-0D1793F7FCB3}" destId="{9F9153E8-3979-4CF6-8595-BDFC4739E677}" srcOrd="1" destOrd="0" parTransId="{88873044-7934-4E24-86A6-0F0CBC98EE17}" sibTransId="{BD28E1E3-1ADD-4677-AE1C-F354401F3458}"/>
    <dgm:cxn modelId="{98B756CC-0BE9-4E4F-BE7B-FADAF206F983}" type="presOf" srcId="{12F7B6E6-3D1A-4C0D-B2F4-B40E508343D1}" destId="{41CD7D0E-7CC6-4813-8EB0-BDB85EE74BCE}" srcOrd="0" destOrd="0" presId="urn:microsoft.com/office/officeart/2005/8/layout/hList1"/>
    <dgm:cxn modelId="{77345280-6BF6-4A96-82DA-93DB19599D94}" srcId="{37CDA9D7-231F-4BE3-8139-85195E05A1DC}" destId="{14CEBADA-6625-427B-A10E-8222BB1E4128}" srcOrd="2" destOrd="0" parTransId="{B2DC2798-1926-43E5-84F9-D42E2B71CEA9}" sibTransId="{6B9584D1-3B3C-4D91-BA7F-FAAE2F5076FA}"/>
    <dgm:cxn modelId="{15ED61D3-2F7C-40C2-AACC-5F2E5B4CAF7B}" type="presOf" srcId="{FA9E8DFA-84AE-4807-B63C-8B7EC48B72A3}" destId="{41CD7D0E-7CC6-4813-8EB0-BDB85EE74BCE}" srcOrd="0" destOrd="1" presId="urn:microsoft.com/office/officeart/2005/8/layout/hList1"/>
    <dgm:cxn modelId="{8DD3A15C-AFAE-4026-9439-32DEC1E913DB}" type="presOf" srcId="{14CEBADA-6625-427B-A10E-8222BB1E4128}" destId="{41CD7D0E-7CC6-4813-8EB0-BDB85EE74BCE}" srcOrd="0" destOrd="2" presId="urn:microsoft.com/office/officeart/2005/8/layout/hList1"/>
    <dgm:cxn modelId="{00E34218-B44F-40BC-B943-8340C3CD3DCB}" srcId="{91C9D337-A3E9-4009-ACC4-F7976E97EA97}" destId="{9E61A6A5-0061-4234-97AD-0D1793F7FCB3}" srcOrd="1" destOrd="0" parTransId="{5353C816-702D-4839-AA7A-AF048D70EE7F}" sibTransId="{803CABF4-6B21-443B-89A5-890FFC392404}"/>
    <dgm:cxn modelId="{EDC76C6A-CF49-4222-8C5E-8D22A83C2FD6}" type="presOf" srcId="{D75C92F4-A303-4FD2-99C0-0E3904181255}" destId="{8B0F6B45-8863-4704-B4C9-B4221F82E0EC}" srcOrd="0" destOrd="0" presId="urn:microsoft.com/office/officeart/2005/8/layout/hList1"/>
    <dgm:cxn modelId="{F33F6845-18A7-41B2-8AF7-703024DD94CD}" type="presParOf" srcId="{341DAAAB-32D1-4DDC-BBA9-892738A5E930}" destId="{B34C92C9-5EB2-44C8-B11D-10AD39C3703F}" srcOrd="0" destOrd="0" presId="urn:microsoft.com/office/officeart/2005/8/layout/hList1"/>
    <dgm:cxn modelId="{57E67D84-E882-4F6B-98B0-48EE762F6C42}" type="presParOf" srcId="{B34C92C9-5EB2-44C8-B11D-10AD39C3703F}" destId="{BE2E76F7-D3B6-4FD5-9A98-D4148BA66ACC}" srcOrd="0" destOrd="0" presId="urn:microsoft.com/office/officeart/2005/8/layout/hList1"/>
    <dgm:cxn modelId="{213D93FB-21F1-493D-989A-E29ADE4B1858}" type="presParOf" srcId="{B34C92C9-5EB2-44C8-B11D-10AD39C3703F}" destId="{41CD7D0E-7CC6-4813-8EB0-BDB85EE74BCE}" srcOrd="1" destOrd="0" presId="urn:microsoft.com/office/officeart/2005/8/layout/hList1"/>
    <dgm:cxn modelId="{1DDD7882-04E5-426C-8C7C-32E40EAFDAC9}" type="presParOf" srcId="{341DAAAB-32D1-4DDC-BBA9-892738A5E930}" destId="{0D181662-FFCD-419F-9F6B-2AAC3F79EBC0}" srcOrd="1" destOrd="0" presId="urn:microsoft.com/office/officeart/2005/8/layout/hList1"/>
    <dgm:cxn modelId="{DC79FAB4-F811-4061-9F05-156D4E993371}" type="presParOf" srcId="{341DAAAB-32D1-4DDC-BBA9-892738A5E930}" destId="{351B7799-9180-4484-9F93-3CA9F2E2A32C}" srcOrd="2" destOrd="0" presId="urn:microsoft.com/office/officeart/2005/8/layout/hList1"/>
    <dgm:cxn modelId="{2C80FCEA-508E-4D20-9AAF-FBA2656BA277}" type="presParOf" srcId="{351B7799-9180-4484-9F93-3CA9F2E2A32C}" destId="{AB4FE510-EC9D-4398-9EDF-2F6EF633ED1A}" srcOrd="0" destOrd="0" presId="urn:microsoft.com/office/officeart/2005/8/layout/hList1"/>
    <dgm:cxn modelId="{3DC7183E-7031-44C1-9683-0EE951C0C3B4}" type="presParOf" srcId="{351B7799-9180-4484-9F93-3CA9F2E2A32C}" destId="{93403299-0EC8-4882-BEBC-85CFC67FFF27}" srcOrd="1" destOrd="0" presId="urn:microsoft.com/office/officeart/2005/8/layout/hList1"/>
    <dgm:cxn modelId="{3C549F0C-93A8-4219-8D64-2FD5B0ABC2CC}" type="presParOf" srcId="{341DAAAB-32D1-4DDC-BBA9-892738A5E930}" destId="{BBEE2194-2971-4347-B62E-4137A6AB6C16}" srcOrd="3" destOrd="0" presId="urn:microsoft.com/office/officeart/2005/8/layout/hList1"/>
    <dgm:cxn modelId="{4A2C9CCC-64E0-49ED-B9E6-797D338EE428}" type="presParOf" srcId="{341DAAAB-32D1-4DDC-BBA9-892738A5E930}" destId="{CF5F2330-A1CF-4B12-AF69-6B1CEC52765F}" srcOrd="4" destOrd="0" presId="urn:microsoft.com/office/officeart/2005/8/layout/hList1"/>
    <dgm:cxn modelId="{D3BC6166-0CC0-4D6E-AE58-8E7908CE6C05}" type="presParOf" srcId="{CF5F2330-A1CF-4B12-AF69-6B1CEC52765F}" destId="{6BF468D9-E22E-4113-A4CB-8013213C6A2B}" srcOrd="0" destOrd="0" presId="urn:microsoft.com/office/officeart/2005/8/layout/hList1"/>
    <dgm:cxn modelId="{4D2BF4EE-A9B9-4878-87B3-FF37E448D808}" type="presParOf" srcId="{CF5F2330-A1CF-4B12-AF69-6B1CEC52765F}" destId="{CD58E578-B4D7-4488-BFA5-A5AF66033A15}" srcOrd="1" destOrd="0" presId="urn:microsoft.com/office/officeart/2005/8/layout/hList1"/>
    <dgm:cxn modelId="{1018790D-52B9-4E00-B118-21BF1CFB132B}" type="presParOf" srcId="{341DAAAB-32D1-4DDC-BBA9-892738A5E930}" destId="{D7896A02-905B-46A3-BDC6-109D36011A99}" srcOrd="5" destOrd="0" presId="urn:microsoft.com/office/officeart/2005/8/layout/hList1"/>
    <dgm:cxn modelId="{1C20A625-BE51-4737-93B3-5455E9ABA0B5}" type="presParOf" srcId="{341DAAAB-32D1-4DDC-BBA9-892738A5E930}" destId="{853989B6-2DF6-4F40-BA21-D9A02BD2A215}" srcOrd="6" destOrd="0" presId="urn:microsoft.com/office/officeart/2005/8/layout/hList1"/>
    <dgm:cxn modelId="{71FB3D21-9DDD-4437-A7C9-7D0B09DA0B71}" type="presParOf" srcId="{853989B6-2DF6-4F40-BA21-D9A02BD2A215}" destId="{953E88AC-EEC5-4606-BDF2-7D85FE870938}" srcOrd="0" destOrd="0" presId="urn:microsoft.com/office/officeart/2005/8/layout/hList1"/>
    <dgm:cxn modelId="{038D439C-E874-4839-B3F4-D048C98B10ED}" type="presParOf" srcId="{853989B6-2DF6-4F40-BA21-D9A02BD2A215}" destId="{8C226379-2C08-4B5C-BEBE-F7C0E900B314}" srcOrd="1" destOrd="0" presId="urn:microsoft.com/office/officeart/2005/8/layout/hList1"/>
    <dgm:cxn modelId="{2A9D64E8-916B-4891-88CD-8A9070DB5629}" type="presParOf" srcId="{341DAAAB-32D1-4DDC-BBA9-892738A5E930}" destId="{88854206-0C25-4D8C-A178-D20EB570182E}" srcOrd="7" destOrd="0" presId="urn:microsoft.com/office/officeart/2005/8/layout/hList1"/>
    <dgm:cxn modelId="{7E02E72D-07E6-4D94-BFC7-2B38BF198EE1}" type="presParOf" srcId="{341DAAAB-32D1-4DDC-BBA9-892738A5E930}" destId="{982F53D3-1908-4D30-B0FC-A07E2AEB0670}" srcOrd="8" destOrd="0" presId="urn:microsoft.com/office/officeart/2005/8/layout/hList1"/>
    <dgm:cxn modelId="{AE8382D8-6827-4170-ADF7-811868F9CDAA}" type="presParOf" srcId="{982F53D3-1908-4D30-B0FC-A07E2AEB0670}" destId="{1CBB4368-B7C5-4E7D-A7DE-0C87354C755C}" srcOrd="0" destOrd="0" presId="urn:microsoft.com/office/officeart/2005/8/layout/hList1"/>
    <dgm:cxn modelId="{2DE286A8-7896-465C-94CC-E9B0B5A64E00}" type="presParOf" srcId="{982F53D3-1908-4D30-B0FC-A07E2AEB0670}" destId="{8B0F6B45-8863-4704-B4C9-B4221F82E0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07BF2A-EA69-44FE-A796-6DAE38810409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652E788-0603-4EB9-AFFC-5AB46EFDD402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Information</a:t>
          </a:r>
          <a:endParaRPr lang="en-US" b="1" dirty="0"/>
        </a:p>
      </dgm:t>
    </dgm:pt>
    <dgm:pt modelId="{53CD7F94-B6BB-49F6-8192-8EA4C1E4AFA8}" type="parTrans" cxnId="{EF72E1E6-19A0-4BFA-A418-443E893F5642}">
      <dgm:prSet/>
      <dgm:spPr/>
      <dgm:t>
        <a:bodyPr/>
        <a:lstStyle/>
        <a:p>
          <a:endParaRPr lang="en-US"/>
        </a:p>
      </dgm:t>
    </dgm:pt>
    <dgm:pt modelId="{86CF744A-5E96-4D49-85EE-64FAEC19987C}" type="sibTrans" cxnId="{EF72E1E6-19A0-4BFA-A418-443E893F5642}">
      <dgm:prSet/>
      <dgm:spPr/>
      <dgm:t>
        <a:bodyPr/>
        <a:lstStyle/>
        <a:p>
          <a:endParaRPr lang="en-US"/>
        </a:p>
      </dgm:t>
    </dgm:pt>
    <dgm:pt modelId="{EB3175F8-FD51-4081-94A3-3FD681A7FB8A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Describes successful operation of a task</a:t>
          </a:r>
        </a:p>
      </dgm:t>
    </dgm:pt>
    <dgm:pt modelId="{B0DF28EB-A7B8-41FE-8CE8-F7268F0B8535}" type="parTrans" cxnId="{C6BD642C-C19A-4135-8A2B-247AB61A7C69}">
      <dgm:prSet/>
      <dgm:spPr/>
      <dgm:t>
        <a:bodyPr/>
        <a:lstStyle/>
        <a:p>
          <a:endParaRPr lang="en-US"/>
        </a:p>
      </dgm:t>
    </dgm:pt>
    <dgm:pt modelId="{E4C1EF61-CE12-40AF-A88E-8CE302925E93}" type="sibTrans" cxnId="{C6BD642C-C19A-4135-8A2B-247AB61A7C69}">
      <dgm:prSet/>
      <dgm:spPr/>
      <dgm:t>
        <a:bodyPr/>
        <a:lstStyle/>
        <a:p>
          <a:endParaRPr lang="en-US"/>
        </a:p>
      </dgm:t>
    </dgm:pt>
    <dgm:pt modelId="{D56C4016-BE3C-4965-B7C4-F8EDFAE2D5E8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mtClean="0"/>
            <a:t>E.g.  application, driver, or service</a:t>
          </a:r>
          <a:endParaRPr lang="en-US" dirty="0" smtClean="0"/>
        </a:p>
      </dgm:t>
    </dgm:pt>
    <dgm:pt modelId="{9C24FA9E-17AD-4DDF-B159-4E511EB68B2E}" type="parTrans" cxnId="{13D7E575-FA0F-4C00-9DA8-71B8652BA2AE}">
      <dgm:prSet/>
      <dgm:spPr/>
      <dgm:t>
        <a:bodyPr/>
        <a:lstStyle/>
        <a:p>
          <a:endParaRPr lang="en-US"/>
        </a:p>
      </dgm:t>
    </dgm:pt>
    <dgm:pt modelId="{9AF713F7-ACFD-41E6-A5F5-BF950EDCE7F3}" type="sibTrans" cxnId="{13D7E575-FA0F-4C00-9DA8-71B8652BA2AE}">
      <dgm:prSet/>
      <dgm:spPr/>
      <dgm:t>
        <a:bodyPr/>
        <a:lstStyle/>
        <a:p>
          <a:endParaRPr lang="en-US"/>
        </a:p>
      </dgm:t>
    </dgm:pt>
    <dgm:pt modelId="{21105DFA-2B91-4F21-A29E-2300CFC9821B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mtClean="0"/>
            <a:t>e,g. .when a network driver loads successfully</a:t>
          </a:r>
          <a:endParaRPr lang="en-US" dirty="0" smtClean="0"/>
        </a:p>
      </dgm:t>
    </dgm:pt>
    <dgm:pt modelId="{D6B4C0CF-443D-4E99-B340-AF9189C5432A}" type="parTrans" cxnId="{F745B6C6-B7C3-4714-967D-D259DB8AFF0B}">
      <dgm:prSet/>
      <dgm:spPr/>
      <dgm:t>
        <a:bodyPr/>
        <a:lstStyle/>
        <a:p>
          <a:endParaRPr lang="en-US"/>
        </a:p>
      </dgm:t>
    </dgm:pt>
    <dgm:pt modelId="{03CB70B5-EAD8-4F90-A46F-949F0832CD0A}" type="sibTrans" cxnId="{F745B6C6-B7C3-4714-967D-D259DB8AFF0B}">
      <dgm:prSet/>
      <dgm:spPr/>
      <dgm:t>
        <a:bodyPr/>
        <a:lstStyle/>
        <a:p>
          <a:endParaRPr lang="en-US"/>
        </a:p>
      </dgm:t>
    </dgm:pt>
    <dgm:pt modelId="{42B58B73-4C52-4C15-BEF7-51967250627C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smtClean="0"/>
            <a:t>Warning</a:t>
          </a:r>
          <a:endParaRPr lang="en-US" b="1" dirty="0" smtClean="0"/>
        </a:p>
      </dgm:t>
    </dgm:pt>
    <dgm:pt modelId="{D2948ADB-3652-48A6-87D2-290A2CA0CCCB}" type="parTrans" cxnId="{F6DD9DAB-014F-4AF4-853D-6A2C19B798C5}">
      <dgm:prSet/>
      <dgm:spPr/>
      <dgm:t>
        <a:bodyPr/>
        <a:lstStyle/>
        <a:p>
          <a:endParaRPr lang="en-US"/>
        </a:p>
      </dgm:t>
    </dgm:pt>
    <dgm:pt modelId="{98FDF99F-C111-4483-B9AA-F32F8B25A549}" type="sibTrans" cxnId="{F6DD9DAB-014F-4AF4-853D-6A2C19B798C5}">
      <dgm:prSet/>
      <dgm:spPr/>
      <dgm:t>
        <a:bodyPr/>
        <a:lstStyle/>
        <a:p>
          <a:endParaRPr lang="en-US"/>
        </a:p>
      </dgm:t>
    </dgm:pt>
    <dgm:pt modelId="{B147D0C1-65C0-4CE0-8FD0-4C8AF2751EE6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mtClean="0"/>
            <a:t>Not necessarily a significant event</a:t>
          </a:r>
          <a:endParaRPr lang="en-US" dirty="0" smtClean="0"/>
        </a:p>
      </dgm:t>
    </dgm:pt>
    <dgm:pt modelId="{12A456C0-51CB-400C-9BA0-2974588BB65D}" type="parTrans" cxnId="{94399091-6605-4469-A1BE-F54B5F1ACD69}">
      <dgm:prSet/>
      <dgm:spPr/>
      <dgm:t>
        <a:bodyPr/>
        <a:lstStyle/>
        <a:p>
          <a:endParaRPr lang="en-US"/>
        </a:p>
      </dgm:t>
    </dgm:pt>
    <dgm:pt modelId="{712A31EE-BAF2-4B9E-AD01-9967F6DE2281}" type="sibTrans" cxnId="{94399091-6605-4469-A1BE-F54B5F1ACD69}">
      <dgm:prSet/>
      <dgm:spPr/>
      <dgm:t>
        <a:bodyPr/>
        <a:lstStyle/>
        <a:p>
          <a:endParaRPr lang="en-US"/>
        </a:p>
      </dgm:t>
    </dgm:pt>
    <dgm:pt modelId="{B2E74A32-4F6D-4754-A4F8-7468BA3C6ADC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mtClean="0"/>
            <a:t>However, may indicate the possible occurrence of a future problem</a:t>
          </a:r>
          <a:endParaRPr lang="en-US" dirty="0" smtClean="0"/>
        </a:p>
      </dgm:t>
    </dgm:pt>
    <dgm:pt modelId="{09095EAF-8F2C-410E-90D3-A0050911CD0E}" type="parTrans" cxnId="{06CA2651-FA22-4D23-A71C-EC869B511806}">
      <dgm:prSet/>
      <dgm:spPr/>
      <dgm:t>
        <a:bodyPr/>
        <a:lstStyle/>
        <a:p>
          <a:endParaRPr lang="en-US"/>
        </a:p>
      </dgm:t>
    </dgm:pt>
    <dgm:pt modelId="{F25B5128-D1CA-48C5-BC22-2DFCABF13117}" type="sibTrans" cxnId="{06CA2651-FA22-4D23-A71C-EC869B511806}">
      <dgm:prSet/>
      <dgm:spPr/>
      <dgm:t>
        <a:bodyPr/>
        <a:lstStyle/>
        <a:p>
          <a:endParaRPr lang="en-US"/>
        </a:p>
      </dgm:t>
    </dgm:pt>
    <dgm:pt modelId="{E62D011D-0E7F-4FCF-9B7D-2E0E40571E91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mtClean="0"/>
            <a:t>E.g, when disk space starts to run low</a:t>
          </a:r>
          <a:endParaRPr lang="en-US" dirty="0" smtClean="0"/>
        </a:p>
      </dgm:t>
    </dgm:pt>
    <dgm:pt modelId="{6B17577C-20F5-4478-A37C-8C62D0450AC6}" type="parTrans" cxnId="{490179E7-EEFD-4434-9E5E-E2D588B52926}">
      <dgm:prSet/>
      <dgm:spPr/>
      <dgm:t>
        <a:bodyPr/>
        <a:lstStyle/>
        <a:p>
          <a:endParaRPr lang="en-US"/>
        </a:p>
      </dgm:t>
    </dgm:pt>
    <dgm:pt modelId="{A965E492-B9B4-4A7A-838E-BCB60FF6B20F}" type="sibTrans" cxnId="{490179E7-EEFD-4434-9E5E-E2D588B52926}">
      <dgm:prSet/>
      <dgm:spPr/>
      <dgm:t>
        <a:bodyPr/>
        <a:lstStyle/>
        <a:p>
          <a:endParaRPr lang="en-US"/>
        </a:p>
      </dgm:t>
    </dgm:pt>
    <dgm:pt modelId="{0AE7395A-0FB0-4046-B471-486D52B9A9CD}">
      <dgm:prSet/>
      <dgm:spPr>
        <a:solidFill>
          <a:srgbClr val="FF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Error</a:t>
          </a:r>
        </a:p>
      </dgm:t>
    </dgm:pt>
    <dgm:pt modelId="{315DE69A-512D-41D3-846B-30C072BCD4CF}" type="parTrans" cxnId="{80CD4CA5-CF2B-4358-A971-36A7D3AEE217}">
      <dgm:prSet/>
      <dgm:spPr/>
      <dgm:t>
        <a:bodyPr/>
        <a:lstStyle/>
        <a:p>
          <a:endParaRPr lang="en-US"/>
        </a:p>
      </dgm:t>
    </dgm:pt>
    <dgm:pt modelId="{DFE5228E-AF44-42AC-8949-B46661B813C9}" type="sibTrans" cxnId="{80CD4CA5-CF2B-4358-A971-36A7D3AEE217}">
      <dgm:prSet/>
      <dgm:spPr/>
      <dgm:t>
        <a:bodyPr/>
        <a:lstStyle/>
        <a:p>
          <a:endParaRPr lang="en-US"/>
        </a:p>
      </dgm:t>
    </dgm:pt>
    <dgm:pt modelId="{EDB8CF09-FDC6-4C16-90EA-C8ACFCADBFAD}">
      <dgm:prSet/>
      <dgm:spPr>
        <a:solidFill>
          <a:srgbClr val="FFCCCC">
            <a:alpha val="89804"/>
          </a:srgbClr>
        </a:solidFill>
      </dgm:spPr>
      <dgm:t>
        <a:bodyPr/>
        <a:lstStyle/>
        <a:p>
          <a:r>
            <a:rPr lang="en-US" dirty="0" smtClean="0"/>
            <a:t>Describes a significant problem</a:t>
          </a:r>
        </a:p>
      </dgm:t>
    </dgm:pt>
    <dgm:pt modelId="{0D76D212-2EBD-426C-9602-296BACED6982}" type="parTrans" cxnId="{81AF4B49-B5A6-436E-8DE7-3C1EF00D8293}">
      <dgm:prSet/>
      <dgm:spPr/>
      <dgm:t>
        <a:bodyPr/>
        <a:lstStyle/>
        <a:p>
          <a:endParaRPr lang="en-US"/>
        </a:p>
      </dgm:t>
    </dgm:pt>
    <dgm:pt modelId="{A73FDAFC-9A21-4237-B634-320281FC6225}" type="sibTrans" cxnId="{81AF4B49-B5A6-436E-8DE7-3C1EF00D8293}">
      <dgm:prSet/>
      <dgm:spPr/>
      <dgm:t>
        <a:bodyPr/>
        <a:lstStyle/>
        <a:p>
          <a:endParaRPr lang="en-US"/>
        </a:p>
      </dgm:t>
    </dgm:pt>
    <dgm:pt modelId="{C51D2318-C959-476B-A45C-DA528C3FD3E5}">
      <dgm:prSet/>
      <dgm:spPr>
        <a:solidFill>
          <a:srgbClr val="FFCCCC">
            <a:alpha val="89804"/>
          </a:srgbClr>
        </a:solidFill>
      </dgm:spPr>
      <dgm:t>
        <a:bodyPr/>
        <a:lstStyle/>
        <a:p>
          <a:r>
            <a:rPr lang="en-US" smtClean="0"/>
            <a:t>E.g. failure of a critical task</a:t>
          </a:r>
          <a:endParaRPr lang="en-US" dirty="0" smtClean="0"/>
        </a:p>
      </dgm:t>
    </dgm:pt>
    <dgm:pt modelId="{5C0ABCDF-3606-4581-B329-D312A9C32E06}" type="parTrans" cxnId="{9F202712-866F-4DB3-B654-87BE46947FFE}">
      <dgm:prSet/>
      <dgm:spPr/>
      <dgm:t>
        <a:bodyPr/>
        <a:lstStyle/>
        <a:p>
          <a:endParaRPr lang="en-US"/>
        </a:p>
      </dgm:t>
    </dgm:pt>
    <dgm:pt modelId="{8E1AEC1A-2B6E-4D9B-81F3-8093D8547CBF}" type="sibTrans" cxnId="{9F202712-866F-4DB3-B654-87BE46947FFE}">
      <dgm:prSet/>
      <dgm:spPr/>
      <dgm:t>
        <a:bodyPr/>
        <a:lstStyle/>
        <a:p>
          <a:endParaRPr lang="en-US"/>
        </a:p>
      </dgm:t>
    </dgm:pt>
    <dgm:pt modelId="{F8429063-3A8D-44D5-BB42-C150BDB568A8}">
      <dgm:prSet/>
      <dgm:spPr>
        <a:solidFill>
          <a:srgbClr val="FFCCCC">
            <a:alpha val="89804"/>
          </a:srgbClr>
        </a:solidFill>
      </dgm:spPr>
      <dgm:t>
        <a:bodyPr/>
        <a:lstStyle/>
        <a:p>
          <a:r>
            <a:rPr lang="en-US" smtClean="0"/>
            <a:t>E.g. a service fails to load during startup</a:t>
          </a:r>
          <a:endParaRPr lang="en-US" dirty="0" smtClean="0"/>
        </a:p>
      </dgm:t>
    </dgm:pt>
    <dgm:pt modelId="{4434E4AD-6827-4775-9D91-934E7FE0FB01}" type="parTrans" cxnId="{783C8FE5-37E5-4005-A7D6-0E3DCD9D5EDF}">
      <dgm:prSet/>
      <dgm:spPr/>
      <dgm:t>
        <a:bodyPr/>
        <a:lstStyle/>
        <a:p>
          <a:endParaRPr lang="en-US"/>
        </a:p>
      </dgm:t>
    </dgm:pt>
    <dgm:pt modelId="{D94E23C5-C4FC-4128-B241-33FE032AB6F0}" type="sibTrans" cxnId="{783C8FE5-37E5-4005-A7D6-0E3DCD9D5EDF}">
      <dgm:prSet/>
      <dgm:spPr/>
      <dgm:t>
        <a:bodyPr/>
        <a:lstStyle/>
        <a:p>
          <a:endParaRPr lang="en-US"/>
        </a:p>
      </dgm:t>
    </dgm:pt>
    <dgm:pt modelId="{AA962495-E90F-451A-A384-BFAD8C3B31AE}" type="pres">
      <dgm:prSet presAssocID="{DB07BF2A-EA69-44FE-A796-6DAE3881040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013A63-DD09-4F38-99D0-11F5B7D2A644}" type="pres">
      <dgm:prSet presAssocID="{7652E788-0603-4EB9-AFFC-5AB46EFDD402}" presName="composite" presStyleCnt="0"/>
      <dgm:spPr/>
    </dgm:pt>
    <dgm:pt modelId="{951F438D-36A8-4F11-97E5-431DB1B98DDA}" type="pres">
      <dgm:prSet presAssocID="{7652E788-0603-4EB9-AFFC-5AB46EFDD40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D524F4-17DC-46BF-9E21-5EDFA00A6301}" type="pres">
      <dgm:prSet presAssocID="{7652E788-0603-4EB9-AFFC-5AB46EFDD402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8244F-37BA-4825-8ED9-69BCE75E8740}" type="pres">
      <dgm:prSet presAssocID="{86CF744A-5E96-4D49-85EE-64FAEC19987C}" presName="space" presStyleCnt="0"/>
      <dgm:spPr/>
    </dgm:pt>
    <dgm:pt modelId="{8B3C52DC-BF77-45DD-9FBF-2E4FF5E794C1}" type="pres">
      <dgm:prSet presAssocID="{42B58B73-4C52-4C15-BEF7-51967250627C}" presName="composite" presStyleCnt="0"/>
      <dgm:spPr/>
    </dgm:pt>
    <dgm:pt modelId="{E9080F35-F470-4D4B-B0F1-69F8E87C620C}" type="pres">
      <dgm:prSet presAssocID="{42B58B73-4C52-4C15-BEF7-51967250627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52FB6-30AA-41DE-9C48-371F6AC7CE76}" type="pres">
      <dgm:prSet presAssocID="{42B58B73-4C52-4C15-BEF7-51967250627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72F7B-3551-4E7B-960F-50A31A6C400D}" type="pres">
      <dgm:prSet presAssocID="{98FDF99F-C111-4483-B9AA-F32F8B25A549}" presName="space" presStyleCnt="0"/>
      <dgm:spPr/>
    </dgm:pt>
    <dgm:pt modelId="{752B7C9E-E377-4CAA-8644-41CD73983765}" type="pres">
      <dgm:prSet presAssocID="{0AE7395A-0FB0-4046-B471-486D52B9A9CD}" presName="composite" presStyleCnt="0"/>
      <dgm:spPr/>
    </dgm:pt>
    <dgm:pt modelId="{B0F4017F-ABE1-46D7-9A8E-EEB1C6AE4903}" type="pres">
      <dgm:prSet presAssocID="{0AE7395A-0FB0-4046-B471-486D52B9A9C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7B8AB1-64D4-47A7-A40F-6EDA90C229BC}" type="pres">
      <dgm:prSet presAssocID="{0AE7395A-0FB0-4046-B471-486D52B9A9CD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2B7C97-5B3A-4506-84F1-E7143AC54EC4}" type="presOf" srcId="{0AE7395A-0FB0-4046-B471-486D52B9A9CD}" destId="{B0F4017F-ABE1-46D7-9A8E-EEB1C6AE4903}" srcOrd="0" destOrd="0" presId="urn:microsoft.com/office/officeart/2005/8/layout/hList1"/>
    <dgm:cxn modelId="{06CA2651-FA22-4D23-A71C-EC869B511806}" srcId="{B147D0C1-65C0-4CE0-8FD0-4C8AF2751EE6}" destId="{B2E74A32-4F6D-4754-A4F8-7468BA3C6ADC}" srcOrd="0" destOrd="0" parTransId="{09095EAF-8F2C-410E-90D3-A0050911CD0E}" sibTransId="{F25B5128-D1CA-48C5-BC22-2DFCABF13117}"/>
    <dgm:cxn modelId="{C6BD642C-C19A-4135-8A2B-247AB61A7C69}" srcId="{7652E788-0603-4EB9-AFFC-5AB46EFDD402}" destId="{EB3175F8-FD51-4081-94A3-3FD681A7FB8A}" srcOrd="0" destOrd="0" parTransId="{B0DF28EB-A7B8-41FE-8CE8-F7268F0B8535}" sibTransId="{E4C1EF61-CE12-40AF-A88E-8CE302925E93}"/>
    <dgm:cxn modelId="{783C8FE5-37E5-4005-A7D6-0E3DCD9D5EDF}" srcId="{C51D2318-C959-476B-A45C-DA528C3FD3E5}" destId="{F8429063-3A8D-44D5-BB42-C150BDB568A8}" srcOrd="0" destOrd="0" parTransId="{4434E4AD-6827-4775-9D91-934E7FE0FB01}" sibTransId="{D94E23C5-C4FC-4128-B241-33FE032AB6F0}"/>
    <dgm:cxn modelId="{F6DD9DAB-014F-4AF4-853D-6A2C19B798C5}" srcId="{DB07BF2A-EA69-44FE-A796-6DAE38810409}" destId="{42B58B73-4C52-4C15-BEF7-51967250627C}" srcOrd="1" destOrd="0" parTransId="{D2948ADB-3652-48A6-87D2-290A2CA0CCCB}" sibTransId="{98FDF99F-C111-4483-B9AA-F32F8B25A549}"/>
    <dgm:cxn modelId="{23A00555-8893-4D84-94B1-AB2002BB3248}" type="presOf" srcId="{C51D2318-C959-476B-A45C-DA528C3FD3E5}" destId="{4E7B8AB1-64D4-47A7-A40F-6EDA90C229BC}" srcOrd="0" destOrd="1" presId="urn:microsoft.com/office/officeart/2005/8/layout/hList1"/>
    <dgm:cxn modelId="{B5F271BD-68C0-4310-AAC6-CE45367F07CC}" type="presOf" srcId="{D56C4016-BE3C-4965-B7C4-F8EDFAE2D5E8}" destId="{F5D524F4-17DC-46BF-9E21-5EDFA00A6301}" srcOrd="0" destOrd="1" presId="urn:microsoft.com/office/officeart/2005/8/layout/hList1"/>
    <dgm:cxn modelId="{49583AAF-1F7A-40C9-9675-B8E365598469}" type="presOf" srcId="{7652E788-0603-4EB9-AFFC-5AB46EFDD402}" destId="{951F438D-36A8-4F11-97E5-431DB1B98DDA}" srcOrd="0" destOrd="0" presId="urn:microsoft.com/office/officeart/2005/8/layout/hList1"/>
    <dgm:cxn modelId="{2995F4AA-2691-4EE7-8239-18BDAD19BC3C}" type="presOf" srcId="{E62D011D-0E7F-4FCF-9B7D-2E0E40571E91}" destId="{09952FB6-30AA-41DE-9C48-371F6AC7CE76}" srcOrd="0" destOrd="2" presId="urn:microsoft.com/office/officeart/2005/8/layout/hList1"/>
    <dgm:cxn modelId="{4B2DE0B1-4EF2-49FE-98BE-65C6D73A1E7E}" type="presOf" srcId="{EDB8CF09-FDC6-4C16-90EA-C8ACFCADBFAD}" destId="{4E7B8AB1-64D4-47A7-A40F-6EDA90C229BC}" srcOrd="0" destOrd="0" presId="urn:microsoft.com/office/officeart/2005/8/layout/hList1"/>
    <dgm:cxn modelId="{80CD4CA5-CF2B-4358-A971-36A7D3AEE217}" srcId="{DB07BF2A-EA69-44FE-A796-6DAE38810409}" destId="{0AE7395A-0FB0-4046-B471-486D52B9A9CD}" srcOrd="2" destOrd="0" parTransId="{315DE69A-512D-41D3-846B-30C072BCD4CF}" sibTransId="{DFE5228E-AF44-42AC-8949-B46661B813C9}"/>
    <dgm:cxn modelId="{721F2F3C-BF04-4415-B841-DCB1C4BEC55F}" type="presOf" srcId="{DB07BF2A-EA69-44FE-A796-6DAE38810409}" destId="{AA962495-E90F-451A-A384-BFAD8C3B31AE}" srcOrd="0" destOrd="0" presId="urn:microsoft.com/office/officeart/2005/8/layout/hList1"/>
    <dgm:cxn modelId="{E61C7E57-6107-4EFF-931C-7D6FA946715E}" type="presOf" srcId="{B2E74A32-4F6D-4754-A4F8-7468BA3C6ADC}" destId="{09952FB6-30AA-41DE-9C48-371F6AC7CE76}" srcOrd="0" destOrd="1" presId="urn:microsoft.com/office/officeart/2005/8/layout/hList1"/>
    <dgm:cxn modelId="{EF72E1E6-19A0-4BFA-A418-443E893F5642}" srcId="{DB07BF2A-EA69-44FE-A796-6DAE38810409}" destId="{7652E788-0603-4EB9-AFFC-5AB46EFDD402}" srcOrd="0" destOrd="0" parTransId="{53CD7F94-B6BB-49F6-8192-8EA4C1E4AFA8}" sibTransId="{86CF744A-5E96-4D49-85EE-64FAEC19987C}"/>
    <dgm:cxn modelId="{490179E7-EEFD-4434-9E5E-E2D588B52926}" srcId="{B147D0C1-65C0-4CE0-8FD0-4C8AF2751EE6}" destId="{E62D011D-0E7F-4FCF-9B7D-2E0E40571E91}" srcOrd="1" destOrd="0" parTransId="{6B17577C-20F5-4478-A37C-8C62D0450AC6}" sibTransId="{A965E492-B9B4-4A7A-838E-BCB60FF6B20F}"/>
    <dgm:cxn modelId="{93725117-CBB3-48DF-8CFE-5D5E88D1FC2F}" type="presOf" srcId="{21105DFA-2B91-4F21-A29E-2300CFC9821B}" destId="{F5D524F4-17DC-46BF-9E21-5EDFA00A6301}" srcOrd="0" destOrd="2" presId="urn:microsoft.com/office/officeart/2005/8/layout/hList1"/>
    <dgm:cxn modelId="{9F202712-866F-4DB3-B654-87BE46947FFE}" srcId="{EDB8CF09-FDC6-4C16-90EA-C8ACFCADBFAD}" destId="{C51D2318-C959-476B-A45C-DA528C3FD3E5}" srcOrd="0" destOrd="0" parTransId="{5C0ABCDF-3606-4581-B329-D312A9C32E06}" sibTransId="{8E1AEC1A-2B6E-4D9B-81F3-8093D8547CBF}"/>
    <dgm:cxn modelId="{13D7E575-FA0F-4C00-9DA8-71B8652BA2AE}" srcId="{EB3175F8-FD51-4081-94A3-3FD681A7FB8A}" destId="{D56C4016-BE3C-4965-B7C4-F8EDFAE2D5E8}" srcOrd="0" destOrd="0" parTransId="{9C24FA9E-17AD-4DDF-B159-4E511EB68B2E}" sibTransId="{9AF713F7-ACFD-41E6-A5F5-BF950EDCE7F3}"/>
    <dgm:cxn modelId="{FD6E0849-7B08-45E6-A175-86AF2DA82ABE}" type="presOf" srcId="{F8429063-3A8D-44D5-BB42-C150BDB568A8}" destId="{4E7B8AB1-64D4-47A7-A40F-6EDA90C229BC}" srcOrd="0" destOrd="2" presId="urn:microsoft.com/office/officeart/2005/8/layout/hList1"/>
    <dgm:cxn modelId="{8EF6E21E-47C1-4509-BB30-CE7DD5EEAC56}" type="presOf" srcId="{42B58B73-4C52-4C15-BEF7-51967250627C}" destId="{E9080F35-F470-4D4B-B0F1-69F8E87C620C}" srcOrd="0" destOrd="0" presId="urn:microsoft.com/office/officeart/2005/8/layout/hList1"/>
    <dgm:cxn modelId="{94399091-6605-4469-A1BE-F54B5F1ACD69}" srcId="{42B58B73-4C52-4C15-BEF7-51967250627C}" destId="{B147D0C1-65C0-4CE0-8FD0-4C8AF2751EE6}" srcOrd="0" destOrd="0" parTransId="{12A456C0-51CB-400C-9BA0-2974588BB65D}" sibTransId="{712A31EE-BAF2-4B9E-AD01-9967F6DE2281}"/>
    <dgm:cxn modelId="{81AF4B49-B5A6-436E-8DE7-3C1EF00D8293}" srcId="{0AE7395A-0FB0-4046-B471-486D52B9A9CD}" destId="{EDB8CF09-FDC6-4C16-90EA-C8ACFCADBFAD}" srcOrd="0" destOrd="0" parTransId="{0D76D212-2EBD-426C-9602-296BACED6982}" sibTransId="{A73FDAFC-9A21-4237-B634-320281FC6225}"/>
    <dgm:cxn modelId="{F745B6C6-B7C3-4714-967D-D259DB8AFF0B}" srcId="{D56C4016-BE3C-4965-B7C4-F8EDFAE2D5E8}" destId="{21105DFA-2B91-4F21-A29E-2300CFC9821B}" srcOrd="0" destOrd="0" parTransId="{D6B4C0CF-443D-4E99-B340-AF9189C5432A}" sibTransId="{03CB70B5-EAD8-4F90-A46F-949F0832CD0A}"/>
    <dgm:cxn modelId="{19277B26-62BF-4E26-B922-400C08E86C6A}" type="presOf" srcId="{B147D0C1-65C0-4CE0-8FD0-4C8AF2751EE6}" destId="{09952FB6-30AA-41DE-9C48-371F6AC7CE76}" srcOrd="0" destOrd="0" presId="urn:microsoft.com/office/officeart/2005/8/layout/hList1"/>
    <dgm:cxn modelId="{012B336D-5949-49A4-8A79-136498448D8E}" type="presOf" srcId="{EB3175F8-FD51-4081-94A3-3FD681A7FB8A}" destId="{F5D524F4-17DC-46BF-9E21-5EDFA00A6301}" srcOrd="0" destOrd="0" presId="urn:microsoft.com/office/officeart/2005/8/layout/hList1"/>
    <dgm:cxn modelId="{85241525-7628-433E-AAF2-313DBF9CC077}" type="presParOf" srcId="{AA962495-E90F-451A-A384-BFAD8C3B31AE}" destId="{22013A63-DD09-4F38-99D0-11F5B7D2A644}" srcOrd="0" destOrd="0" presId="urn:microsoft.com/office/officeart/2005/8/layout/hList1"/>
    <dgm:cxn modelId="{56F2C298-1973-424B-80DB-5E2631C40EAB}" type="presParOf" srcId="{22013A63-DD09-4F38-99D0-11F5B7D2A644}" destId="{951F438D-36A8-4F11-97E5-431DB1B98DDA}" srcOrd="0" destOrd="0" presId="urn:microsoft.com/office/officeart/2005/8/layout/hList1"/>
    <dgm:cxn modelId="{21D0E48A-2E58-4893-BE8C-9B6BB7DE04F5}" type="presParOf" srcId="{22013A63-DD09-4F38-99D0-11F5B7D2A644}" destId="{F5D524F4-17DC-46BF-9E21-5EDFA00A6301}" srcOrd="1" destOrd="0" presId="urn:microsoft.com/office/officeart/2005/8/layout/hList1"/>
    <dgm:cxn modelId="{67C80845-99AB-4A4F-955A-03FE3BCCA9D0}" type="presParOf" srcId="{AA962495-E90F-451A-A384-BFAD8C3B31AE}" destId="{02F8244F-37BA-4825-8ED9-69BCE75E8740}" srcOrd="1" destOrd="0" presId="urn:microsoft.com/office/officeart/2005/8/layout/hList1"/>
    <dgm:cxn modelId="{6752D6F5-73DF-48E9-8255-86C3571650EE}" type="presParOf" srcId="{AA962495-E90F-451A-A384-BFAD8C3B31AE}" destId="{8B3C52DC-BF77-45DD-9FBF-2E4FF5E794C1}" srcOrd="2" destOrd="0" presId="urn:microsoft.com/office/officeart/2005/8/layout/hList1"/>
    <dgm:cxn modelId="{9BF117A4-6FDA-4EA5-AA0A-1320E07A5A49}" type="presParOf" srcId="{8B3C52DC-BF77-45DD-9FBF-2E4FF5E794C1}" destId="{E9080F35-F470-4D4B-B0F1-69F8E87C620C}" srcOrd="0" destOrd="0" presId="urn:microsoft.com/office/officeart/2005/8/layout/hList1"/>
    <dgm:cxn modelId="{EF35EFD3-62DA-4008-BD8B-2BECA232A815}" type="presParOf" srcId="{8B3C52DC-BF77-45DD-9FBF-2E4FF5E794C1}" destId="{09952FB6-30AA-41DE-9C48-371F6AC7CE76}" srcOrd="1" destOrd="0" presId="urn:microsoft.com/office/officeart/2005/8/layout/hList1"/>
    <dgm:cxn modelId="{DB3E7C6D-0D25-47B2-80E3-AA1A20C9F38C}" type="presParOf" srcId="{AA962495-E90F-451A-A384-BFAD8C3B31AE}" destId="{03D72F7B-3551-4E7B-960F-50A31A6C400D}" srcOrd="3" destOrd="0" presId="urn:microsoft.com/office/officeart/2005/8/layout/hList1"/>
    <dgm:cxn modelId="{A2E60391-3A0F-4813-97D5-7E2FAFC99F28}" type="presParOf" srcId="{AA962495-E90F-451A-A384-BFAD8C3B31AE}" destId="{752B7C9E-E377-4CAA-8644-41CD73983765}" srcOrd="4" destOrd="0" presId="urn:microsoft.com/office/officeart/2005/8/layout/hList1"/>
    <dgm:cxn modelId="{D736BAD9-124F-4032-A0C2-9ABFA776AE04}" type="presParOf" srcId="{752B7C9E-E377-4CAA-8644-41CD73983765}" destId="{B0F4017F-ABE1-46D7-9A8E-EEB1C6AE4903}" srcOrd="0" destOrd="0" presId="urn:microsoft.com/office/officeart/2005/8/layout/hList1"/>
    <dgm:cxn modelId="{D98649BC-BDCA-4B6B-A553-1F8D70042170}" type="presParOf" srcId="{752B7C9E-E377-4CAA-8644-41CD73983765}" destId="{4E7B8AB1-64D4-47A7-A40F-6EDA90C229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B318DB-E351-40A6-B7DF-9CB3EBC28CB4}" type="doc">
      <dgm:prSet loTypeId="urn:microsoft.com/office/officeart/2005/8/layout/equation2" loCatId="relationship" qsTypeId="urn:microsoft.com/office/officeart/2005/8/quickstyle/simple3" qsCatId="simple" csTypeId="urn:microsoft.com/office/officeart/2005/8/colors/colorful1#1" csCatId="colorful" phldr="1"/>
      <dgm:spPr/>
    </dgm:pt>
    <dgm:pt modelId="{BF257282-650E-4732-AC0D-0F29A1E88170}">
      <dgm:prSet phldrT="[Text]"/>
      <dgm:spPr/>
      <dgm:t>
        <a:bodyPr/>
        <a:lstStyle/>
        <a:p>
          <a:r>
            <a:rPr lang="en-US"/>
            <a:t>Server A Access Logs</a:t>
          </a:r>
        </a:p>
      </dgm:t>
    </dgm:pt>
    <dgm:pt modelId="{0AF05352-953A-41C7-8675-6BC4C8DA90C7}" type="parTrans" cxnId="{C68DEDCF-E12F-4D09-89ED-86E7021A1357}">
      <dgm:prSet/>
      <dgm:spPr/>
      <dgm:t>
        <a:bodyPr/>
        <a:lstStyle/>
        <a:p>
          <a:endParaRPr lang="en-US"/>
        </a:p>
      </dgm:t>
    </dgm:pt>
    <dgm:pt modelId="{04CFB0E5-E081-43F8-8D56-CE6A218D7A7E}" type="sibTrans" cxnId="{C68DEDCF-E12F-4D09-89ED-86E7021A1357}">
      <dgm:prSet/>
      <dgm:spPr/>
      <dgm:t>
        <a:bodyPr/>
        <a:lstStyle/>
        <a:p>
          <a:endParaRPr lang="en-US"/>
        </a:p>
      </dgm:t>
    </dgm:pt>
    <dgm:pt modelId="{5B6A44E9-A819-4D72-923A-B9617D361A63}">
      <dgm:prSet phldrT="[Text]"/>
      <dgm:spPr/>
      <dgm:t>
        <a:bodyPr/>
        <a:lstStyle/>
        <a:p>
          <a:r>
            <a:rPr lang="en-US"/>
            <a:t>Computer B Access Logs</a:t>
          </a:r>
        </a:p>
      </dgm:t>
    </dgm:pt>
    <dgm:pt modelId="{3D3761C0-3347-4F20-B5BA-DE8C6B807343}" type="parTrans" cxnId="{C6735E3E-C8D4-4C53-A98A-9AD0EE854DDE}">
      <dgm:prSet/>
      <dgm:spPr/>
      <dgm:t>
        <a:bodyPr/>
        <a:lstStyle/>
        <a:p>
          <a:endParaRPr lang="en-US"/>
        </a:p>
      </dgm:t>
    </dgm:pt>
    <dgm:pt modelId="{3E7E6C98-0560-490E-865A-31ECB44A80D8}" type="sibTrans" cxnId="{C6735E3E-C8D4-4C53-A98A-9AD0EE854DDE}">
      <dgm:prSet/>
      <dgm:spPr/>
      <dgm:t>
        <a:bodyPr/>
        <a:lstStyle/>
        <a:p>
          <a:endParaRPr lang="en-US"/>
        </a:p>
      </dgm:t>
    </dgm:pt>
    <dgm:pt modelId="{D6BF3961-80B1-4637-BEAD-A5F8A35C821D}">
      <dgm:prSet phldrT="[Text]"/>
      <dgm:spPr/>
      <dgm:t>
        <a:bodyPr/>
        <a:lstStyle/>
        <a:p>
          <a:r>
            <a:rPr lang="en-US"/>
            <a:t>Consolidated Logs</a:t>
          </a:r>
        </a:p>
      </dgm:t>
    </dgm:pt>
    <dgm:pt modelId="{52CE3373-EC44-4AC2-BAEB-AB9A8B57A4C0}" type="parTrans" cxnId="{513464AB-B3DA-4BEC-A98D-E58DB3DDB6F0}">
      <dgm:prSet/>
      <dgm:spPr/>
      <dgm:t>
        <a:bodyPr/>
        <a:lstStyle/>
        <a:p>
          <a:endParaRPr lang="en-US"/>
        </a:p>
      </dgm:t>
    </dgm:pt>
    <dgm:pt modelId="{70BEB7E2-005F-4C41-826B-FBBDE0A4F8A8}" type="sibTrans" cxnId="{513464AB-B3DA-4BEC-A98D-E58DB3DDB6F0}">
      <dgm:prSet/>
      <dgm:spPr/>
      <dgm:t>
        <a:bodyPr/>
        <a:lstStyle/>
        <a:p>
          <a:endParaRPr lang="en-US"/>
        </a:p>
      </dgm:t>
    </dgm:pt>
    <dgm:pt modelId="{D3545C36-1A0F-4336-A459-CF572CD735AE}">
      <dgm:prSet phldrT="[Text]"/>
      <dgm:spPr/>
      <dgm:t>
        <a:bodyPr/>
        <a:lstStyle/>
        <a:p>
          <a:r>
            <a:rPr lang="en-US"/>
            <a:t>Network Router Logs</a:t>
          </a:r>
        </a:p>
      </dgm:t>
    </dgm:pt>
    <dgm:pt modelId="{CC3E38CD-8F16-49E4-9CFF-1D5A3813C1EA}" type="parTrans" cxnId="{208A8770-3448-43C1-BE0D-B1BF62BC27AA}">
      <dgm:prSet/>
      <dgm:spPr/>
      <dgm:t>
        <a:bodyPr/>
        <a:lstStyle/>
        <a:p>
          <a:endParaRPr lang="en-US"/>
        </a:p>
      </dgm:t>
    </dgm:pt>
    <dgm:pt modelId="{853325C7-B6DB-4F00-A2DA-DC73329B5C80}" type="sibTrans" cxnId="{208A8770-3448-43C1-BE0D-B1BF62BC27AA}">
      <dgm:prSet/>
      <dgm:spPr/>
      <dgm:t>
        <a:bodyPr/>
        <a:lstStyle/>
        <a:p>
          <a:endParaRPr lang="en-US"/>
        </a:p>
      </dgm:t>
    </dgm:pt>
    <dgm:pt modelId="{DB84E865-6895-4B8E-BC33-3A0BB6B836AE}">
      <dgm:prSet phldrT="[Text]"/>
      <dgm:spPr/>
      <dgm:t>
        <a:bodyPr/>
        <a:lstStyle/>
        <a:p>
          <a:r>
            <a:rPr lang="en-US" dirty="0"/>
            <a:t>Database Logs Server A</a:t>
          </a:r>
        </a:p>
      </dgm:t>
    </dgm:pt>
    <dgm:pt modelId="{3DB6C6E4-629D-4C00-BB2E-A6BA1A5737F3}" type="parTrans" cxnId="{CD870085-C324-499C-A9B9-EFAD61B14957}">
      <dgm:prSet/>
      <dgm:spPr/>
      <dgm:t>
        <a:bodyPr/>
        <a:lstStyle/>
        <a:p>
          <a:endParaRPr lang="en-US"/>
        </a:p>
      </dgm:t>
    </dgm:pt>
    <dgm:pt modelId="{439CF45C-68EF-4A40-8260-A119C11F09FD}" type="sibTrans" cxnId="{CD870085-C324-499C-A9B9-EFAD61B14957}">
      <dgm:prSet/>
      <dgm:spPr/>
      <dgm:t>
        <a:bodyPr/>
        <a:lstStyle/>
        <a:p>
          <a:endParaRPr lang="en-US"/>
        </a:p>
      </dgm:t>
    </dgm:pt>
    <dgm:pt modelId="{77D03502-95EE-4342-A893-7DD8FD6B5D22}" type="pres">
      <dgm:prSet presAssocID="{B6B318DB-E351-40A6-B7DF-9CB3EBC28CB4}" presName="Name0" presStyleCnt="0">
        <dgm:presLayoutVars>
          <dgm:dir/>
          <dgm:resizeHandles val="exact"/>
        </dgm:presLayoutVars>
      </dgm:prSet>
      <dgm:spPr/>
    </dgm:pt>
    <dgm:pt modelId="{BB398716-8569-48E1-BBDB-E6903CABE44D}" type="pres">
      <dgm:prSet presAssocID="{B6B318DB-E351-40A6-B7DF-9CB3EBC28CB4}" presName="vNodes" presStyleCnt="0"/>
      <dgm:spPr/>
    </dgm:pt>
    <dgm:pt modelId="{39CBE75B-AD86-4208-AB0E-BAC4A5625FA6}" type="pres">
      <dgm:prSet presAssocID="{BF257282-650E-4732-AC0D-0F29A1E8817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F2633-FF94-4B08-9CF4-9140B6CE9382}" type="pres">
      <dgm:prSet presAssocID="{04CFB0E5-E081-43F8-8D56-CE6A218D7A7E}" presName="spacerT" presStyleCnt="0"/>
      <dgm:spPr/>
    </dgm:pt>
    <dgm:pt modelId="{C5194574-C0F2-442B-96AB-1A1CBA232F53}" type="pres">
      <dgm:prSet presAssocID="{04CFB0E5-E081-43F8-8D56-CE6A218D7A7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D167F6A-274E-4D93-8363-A8E295C6E405}" type="pres">
      <dgm:prSet presAssocID="{04CFB0E5-E081-43F8-8D56-CE6A218D7A7E}" presName="spacerB" presStyleCnt="0"/>
      <dgm:spPr/>
    </dgm:pt>
    <dgm:pt modelId="{528C7B28-93B3-4233-B8D0-A26FCD504D0F}" type="pres">
      <dgm:prSet presAssocID="{5B6A44E9-A819-4D72-923A-B9617D361A6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CF45B-40C7-4FEC-8BA5-FFA0E9DB07F6}" type="pres">
      <dgm:prSet presAssocID="{3E7E6C98-0560-490E-865A-31ECB44A80D8}" presName="spacerT" presStyleCnt="0"/>
      <dgm:spPr/>
    </dgm:pt>
    <dgm:pt modelId="{714D0A0C-09BA-4B3A-8756-569C3992C9F5}" type="pres">
      <dgm:prSet presAssocID="{3E7E6C98-0560-490E-865A-31ECB44A80D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527C6775-FD72-44FF-A5E0-428501E8F08D}" type="pres">
      <dgm:prSet presAssocID="{3E7E6C98-0560-490E-865A-31ECB44A80D8}" presName="spacerB" presStyleCnt="0"/>
      <dgm:spPr/>
    </dgm:pt>
    <dgm:pt modelId="{BFCA6269-66E8-4C42-91C9-D0778A251364}" type="pres">
      <dgm:prSet presAssocID="{D3545C36-1A0F-4336-A459-CF572CD735A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60A6EC-9374-4A5D-92C7-543F804A327B}" type="pres">
      <dgm:prSet presAssocID="{853325C7-B6DB-4F00-A2DA-DC73329B5C80}" presName="spacerT" presStyleCnt="0"/>
      <dgm:spPr/>
    </dgm:pt>
    <dgm:pt modelId="{866FD656-168C-4727-8D78-54D59333C3A1}" type="pres">
      <dgm:prSet presAssocID="{853325C7-B6DB-4F00-A2DA-DC73329B5C80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54381B8-BD8E-415C-AD63-8F7FADE3FD4A}" type="pres">
      <dgm:prSet presAssocID="{853325C7-B6DB-4F00-A2DA-DC73329B5C80}" presName="spacerB" presStyleCnt="0"/>
      <dgm:spPr/>
    </dgm:pt>
    <dgm:pt modelId="{59BA0880-A04B-4F29-8A83-28E7698AA70F}" type="pres">
      <dgm:prSet presAssocID="{DB84E865-6895-4B8E-BC33-3A0BB6B836A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D3943-788B-4BF0-AF29-112AA60CFB46}" type="pres">
      <dgm:prSet presAssocID="{B6B318DB-E351-40A6-B7DF-9CB3EBC28CB4}" presName="sibTransLast" presStyleLbl="sibTrans2D1" presStyleIdx="3" presStyleCnt="4"/>
      <dgm:spPr/>
      <dgm:t>
        <a:bodyPr/>
        <a:lstStyle/>
        <a:p>
          <a:endParaRPr lang="en-US"/>
        </a:p>
      </dgm:t>
    </dgm:pt>
    <dgm:pt modelId="{B7DD9F56-E7C6-404C-ADA5-A91BEF1EA530}" type="pres">
      <dgm:prSet presAssocID="{B6B318DB-E351-40A6-B7DF-9CB3EBC28CB4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469F085-AAB8-4F35-B482-9BEA6C994A5C}" type="pres">
      <dgm:prSet presAssocID="{B6B318DB-E351-40A6-B7DF-9CB3EBC28CB4}" presName="las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3BA8D1-37CD-4482-8E37-4F351E47F240}" type="presOf" srcId="{B6B318DB-E351-40A6-B7DF-9CB3EBC28CB4}" destId="{77D03502-95EE-4342-A893-7DD8FD6B5D22}" srcOrd="0" destOrd="0" presId="urn:microsoft.com/office/officeart/2005/8/layout/equation2"/>
    <dgm:cxn modelId="{F76B2C19-E622-4877-9511-B134BAA1E2A8}" type="presOf" srcId="{BF257282-650E-4732-AC0D-0F29A1E88170}" destId="{39CBE75B-AD86-4208-AB0E-BAC4A5625FA6}" srcOrd="0" destOrd="0" presId="urn:microsoft.com/office/officeart/2005/8/layout/equation2"/>
    <dgm:cxn modelId="{32479CEF-CE6B-48EA-BE1E-911E8FF37AC8}" type="presOf" srcId="{5B6A44E9-A819-4D72-923A-B9617D361A63}" destId="{528C7B28-93B3-4233-B8D0-A26FCD504D0F}" srcOrd="0" destOrd="0" presId="urn:microsoft.com/office/officeart/2005/8/layout/equation2"/>
    <dgm:cxn modelId="{760F6826-DDE8-41E2-B459-A8A67D5B5ADB}" type="presOf" srcId="{D6BF3961-80B1-4637-BEAD-A5F8A35C821D}" destId="{3469F085-AAB8-4F35-B482-9BEA6C994A5C}" srcOrd="0" destOrd="0" presId="urn:microsoft.com/office/officeart/2005/8/layout/equation2"/>
    <dgm:cxn modelId="{E0D49608-D4A5-4546-B736-62A43B8B73A9}" type="presOf" srcId="{3E7E6C98-0560-490E-865A-31ECB44A80D8}" destId="{714D0A0C-09BA-4B3A-8756-569C3992C9F5}" srcOrd="0" destOrd="0" presId="urn:microsoft.com/office/officeart/2005/8/layout/equation2"/>
    <dgm:cxn modelId="{CD870085-C324-499C-A9B9-EFAD61B14957}" srcId="{B6B318DB-E351-40A6-B7DF-9CB3EBC28CB4}" destId="{DB84E865-6895-4B8E-BC33-3A0BB6B836AE}" srcOrd="3" destOrd="0" parTransId="{3DB6C6E4-629D-4C00-BB2E-A6BA1A5737F3}" sibTransId="{439CF45C-68EF-4A40-8260-A119C11F09FD}"/>
    <dgm:cxn modelId="{79F1376B-91CF-40F3-B4D5-B53BFD9711B8}" type="presOf" srcId="{439CF45C-68EF-4A40-8260-A119C11F09FD}" destId="{5F4D3943-788B-4BF0-AF29-112AA60CFB46}" srcOrd="0" destOrd="0" presId="urn:microsoft.com/office/officeart/2005/8/layout/equation2"/>
    <dgm:cxn modelId="{513464AB-B3DA-4BEC-A98D-E58DB3DDB6F0}" srcId="{B6B318DB-E351-40A6-B7DF-9CB3EBC28CB4}" destId="{D6BF3961-80B1-4637-BEAD-A5F8A35C821D}" srcOrd="4" destOrd="0" parTransId="{52CE3373-EC44-4AC2-BAEB-AB9A8B57A4C0}" sibTransId="{70BEB7E2-005F-4C41-826B-FBBDE0A4F8A8}"/>
    <dgm:cxn modelId="{4B3F2BD0-125E-4F49-81B2-85479E3D7A2D}" type="presOf" srcId="{DB84E865-6895-4B8E-BC33-3A0BB6B836AE}" destId="{59BA0880-A04B-4F29-8A83-28E7698AA70F}" srcOrd="0" destOrd="0" presId="urn:microsoft.com/office/officeart/2005/8/layout/equation2"/>
    <dgm:cxn modelId="{E5CF028D-7590-4FD7-838F-B147C7C1A6B6}" type="presOf" srcId="{D3545C36-1A0F-4336-A459-CF572CD735AE}" destId="{BFCA6269-66E8-4C42-91C9-D0778A251364}" srcOrd="0" destOrd="0" presId="urn:microsoft.com/office/officeart/2005/8/layout/equation2"/>
    <dgm:cxn modelId="{C6735E3E-C8D4-4C53-A98A-9AD0EE854DDE}" srcId="{B6B318DB-E351-40A6-B7DF-9CB3EBC28CB4}" destId="{5B6A44E9-A819-4D72-923A-B9617D361A63}" srcOrd="1" destOrd="0" parTransId="{3D3761C0-3347-4F20-B5BA-DE8C6B807343}" sibTransId="{3E7E6C98-0560-490E-865A-31ECB44A80D8}"/>
    <dgm:cxn modelId="{BABB0D5A-5EDE-416D-8C4F-0E83B5D54464}" type="presOf" srcId="{853325C7-B6DB-4F00-A2DA-DC73329B5C80}" destId="{866FD656-168C-4727-8D78-54D59333C3A1}" srcOrd="0" destOrd="0" presId="urn:microsoft.com/office/officeart/2005/8/layout/equation2"/>
    <dgm:cxn modelId="{208A8770-3448-43C1-BE0D-B1BF62BC27AA}" srcId="{B6B318DB-E351-40A6-B7DF-9CB3EBC28CB4}" destId="{D3545C36-1A0F-4336-A459-CF572CD735AE}" srcOrd="2" destOrd="0" parTransId="{CC3E38CD-8F16-49E4-9CFF-1D5A3813C1EA}" sibTransId="{853325C7-B6DB-4F00-A2DA-DC73329B5C80}"/>
    <dgm:cxn modelId="{4737C3FD-A664-4471-93B7-D1061A7F2B3F}" type="presOf" srcId="{04CFB0E5-E081-43F8-8D56-CE6A218D7A7E}" destId="{C5194574-C0F2-442B-96AB-1A1CBA232F53}" srcOrd="0" destOrd="0" presId="urn:microsoft.com/office/officeart/2005/8/layout/equation2"/>
    <dgm:cxn modelId="{C68DEDCF-E12F-4D09-89ED-86E7021A1357}" srcId="{B6B318DB-E351-40A6-B7DF-9CB3EBC28CB4}" destId="{BF257282-650E-4732-AC0D-0F29A1E88170}" srcOrd="0" destOrd="0" parTransId="{0AF05352-953A-41C7-8675-6BC4C8DA90C7}" sibTransId="{04CFB0E5-E081-43F8-8D56-CE6A218D7A7E}"/>
    <dgm:cxn modelId="{82973738-DA61-4009-8F8B-00F1A912DAD9}" type="presOf" srcId="{439CF45C-68EF-4A40-8260-A119C11F09FD}" destId="{B7DD9F56-E7C6-404C-ADA5-A91BEF1EA530}" srcOrd="1" destOrd="0" presId="urn:microsoft.com/office/officeart/2005/8/layout/equation2"/>
    <dgm:cxn modelId="{1B386CB8-1518-4EE0-AAA5-D75DA7FD27D9}" type="presParOf" srcId="{77D03502-95EE-4342-A893-7DD8FD6B5D22}" destId="{BB398716-8569-48E1-BBDB-E6903CABE44D}" srcOrd="0" destOrd="0" presId="urn:microsoft.com/office/officeart/2005/8/layout/equation2"/>
    <dgm:cxn modelId="{A8FAAD1E-C40D-433C-AEC2-2990067EFEF7}" type="presParOf" srcId="{BB398716-8569-48E1-BBDB-E6903CABE44D}" destId="{39CBE75B-AD86-4208-AB0E-BAC4A5625FA6}" srcOrd="0" destOrd="0" presId="urn:microsoft.com/office/officeart/2005/8/layout/equation2"/>
    <dgm:cxn modelId="{A5AB03B9-42AB-4505-8F3D-C1CD87ADFF4C}" type="presParOf" srcId="{BB398716-8569-48E1-BBDB-E6903CABE44D}" destId="{FEDF2633-FF94-4B08-9CF4-9140B6CE9382}" srcOrd="1" destOrd="0" presId="urn:microsoft.com/office/officeart/2005/8/layout/equation2"/>
    <dgm:cxn modelId="{3C0C1140-4871-488E-AB8F-95487835D4F8}" type="presParOf" srcId="{BB398716-8569-48E1-BBDB-E6903CABE44D}" destId="{C5194574-C0F2-442B-96AB-1A1CBA232F53}" srcOrd="2" destOrd="0" presId="urn:microsoft.com/office/officeart/2005/8/layout/equation2"/>
    <dgm:cxn modelId="{920B9147-BC17-46E6-BC62-5D95243AD25E}" type="presParOf" srcId="{BB398716-8569-48E1-BBDB-E6903CABE44D}" destId="{CD167F6A-274E-4D93-8363-A8E295C6E405}" srcOrd="3" destOrd="0" presId="urn:microsoft.com/office/officeart/2005/8/layout/equation2"/>
    <dgm:cxn modelId="{0F17E103-4A33-4D45-A8CF-498CB9CAD57D}" type="presParOf" srcId="{BB398716-8569-48E1-BBDB-E6903CABE44D}" destId="{528C7B28-93B3-4233-B8D0-A26FCD504D0F}" srcOrd="4" destOrd="0" presId="urn:microsoft.com/office/officeart/2005/8/layout/equation2"/>
    <dgm:cxn modelId="{7C04C88C-77E5-4EA4-B285-FD2D870EE734}" type="presParOf" srcId="{BB398716-8569-48E1-BBDB-E6903CABE44D}" destId="{D5ECF45B-40C7-4FEC-8BA5-FFA0E9DB07F6}" srcOrd="5" destOrd="0" presId="urn:microsoft.com/office/officeart/2005/8/layout/equation2"/>
    <dgm:cxn modelId="{40DDBA26-525B-4F19-9BF9-8BDEE564FD9D}" type="presParOf" srcId="{BB398716-8569-48E1-BBDB-E6903CABE44D}" destId="{714D0A0C-09BA-4B3A-8756-569C3992C9F5}" srcOrd="6" destOrd="0" presId="urn:microsoft.com/office/officeart/2005/8/layout/equation2"/>
    <dgm:cxn modelId="{20A1BB8B-7604-4EC8-AF4F-FB8A4465CC9A}" type="presParOf" srcId="{BB398716-8569-48E1-BBDB-E6903CABE44D}" destId="{527C6775-FD72-44FF-A5E0-428501E8F08D}" srcOrd="7" destOrd="0" presId="urn:microsoft.com/office/officeart/2005/8/layout/equation2"/>
    <dgm:cxn modelId="{E5CD4124-042C-44EE-9929-33703872FC4A}" type="presParOf" srcId="{BB398716-8569-48E1-BBDB-E6903CABE44D}" destId="{BFCA6269-66E8-4C42-91C9-D0778A251364}" srcOrd="8" destOrd="0" presId="urn:microsoft.com/office/officeart/2005/8/layout/equation2"/>
    <dgm:cxn modelId="{9FFFEE0C-8623-43D9-97F9-74D1DB67B26C}" type="presParOf" srcId="{BB398716-8569-48E1-BBDB-E6903CABE44D}" destId="{A160A6EC-9374-4A5D-92C7-543F804A327B}" srcOrd="9" destOrd="0" presId="urn:microsoft.com/office/officeart/2005/8/layout/equation2"/>
    <dgm:cxn modelId="{969D02F2-4AB7-4787-8402-F496624425FC}" type="presParOf" srcId="{BB398716-8569-48E1-BBDB-E6903CABE44D}" destId="{866FD656-168C-4727-8D78-54D59333C3A1}" srcOrd="10" destOrd="0" presId="urn:microsoft.com/office/officeart/2005/8/layout/equation2"/>
    <dgm:cxn modelId="{F6D6D275-EAE9-46F9-8490-448D5C374BA0}" type="presParOf" srcId="{BB398716-8569-48E1-BBDB-E6903CABE44D}" destId="{254381B8-BD8E-415C-AD63-8F7FADE3FD4A}" srcOrd="11" destOrd="0" presId="urn:microsoft.com/office/officeart/2005/8/layout/equation2"/>
    <dgm:cxn modelId="{7E5BFD66-A6B2-4B4E-B20A-2588DD0163E8}" type="presParOf" srcId="{BB398716-8569-48E1-BBDB-E6903CABE44D}" destId="{59BA0880-A04B-4F29-8A83-28E7698AA70F}" srcOrd="12" destOrd="0" presId="urn:microsoft.com/office/officeart/2005/8/layout/equation2"/>
    <dgm:cxn modelId="{DC18EF23-A9AA-4203-8F6B-8B34663B9B2B}" type="presParOf" srcId="{77D03502-95EE-4342-A893-7DD8FD6B5D22}" destId="{5F4D3943-788B-4BF0-AF29-112AA60CFB46}" srcOrd="1" destOrd="0" presId="urn:microsoft.com/office/officeart/2005/8/layout/equation2"/>
    <dgm:cxn modelId="{FE6FE9AE-1537-4D39-9722-E9A5FBC8450A}" type="presParOf" srcId="{5F4D3943-788B-4BF0-AF29-112AA60CFB46}" destId="{B7DD9F56-E7C6-404C-ADA5-A91BEF1EA530}" srcOrd="0" destOrd="0" presId="urn:microsoft.com/office/officeart/2005/8/layout/equation2"/>
    <dgm:cxn modelId="{09F771CE-B4EF-4880-BF5C-325832F2F461}" type="presParOf" srcId="{77D03502-95EE-4342-A893-7DD8FD6B5D22}" destId="{3469F085-AAB8-4F35-B482-9BEA6C994A5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DC448D-835A-482A-B962-7EC7CBD470D4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51E7B8-62EC-457C-A5FD-EB086EF0F7BF}">
      <dgm:prSet phldrT="[Text]"/>
      <dgm:spPr/>
      <dgm:t>
        <a:bodyPr/>
        <a:lstStyle/>
        <a:p>
          <a:r>
            <a:rPr lang="en-US" smtClean="0"/>
            <a:t>Modification Time</a:t>
          </a:r>
          <a:endParaRPr lang="en-US"/>
        </a:p>
      </dgm:t>
    </dgm:pt>
    <dgm:pt modelId="{B019B979-438C-4266-A5DF-91E9CDB2781A}" type="parTrans" cxnId="{2541B9C5-0A57-4C54-9521-DC43ED1995FD}">
      <dgm:prSet/>
      <dgm:spPr/>
      <dgm:t>
        <a:bodyPr/>
        <a:lstStyle/>
        <a:p>
          <a:endParaRPr lang="en-US"/>
        </a:p>
      </dgm:t>
    </dgm:pt>
    <dgm:pt modelId="{DFA3ADE0-0E2B-4673-B3C1-67443CF4E93A}" type="sibTrans" cxnId="{2541B9C5-0A57-4C54-9521-DC43ED1995FD}">
      <dgm:prSet/>
      <dgm:spPr/>
      <dgm:t>
        <a:bodyPr/>
        <a:lstStyle/>
        <a:p>
          <a:endParaRPr lang="en-US"/>
        </a:p>
      </dgm:t>
    </dgm:pt>
    <dgm:pt modelId="{4A0E2097-1EBE-42BA-B26C-ACB01B10CC3A}">
      <dgm:prSet/>
      <dgm:spPr/>
      <dgm:t>
        <a:bodyPr/>
        <a:lstStyle/>
        <a:p>
          <a:r>
            <a:rPr lang="en-US" dirty="0" smtClean="0"/>
            <a:t>Indicates the time the file was last modified</a:t>
          </a:r>
          <a:endParaRPr lang="en-US" dirty="0"/>
        </a:p>
      </dgm:t>
    </dgm:pt>
    <dgm:pt modelId="{8927A7C2-B74B-4656-9075-4C174852AA7E}" type="parTrans" cxnId="{8D14FF06-6CD2-4F9D-8376-D77AA6CDFC89}">
      <dgm:prSet/>
      <dgm:spPr/>
      <dgm:t>
        <a:bodyPr/>
        <a:lstStyle/>
        <a:p>
          <a:endParaRPr lang="en-US"/>
        </a:p>
      </dgm:t>
    </dgm:pt>
    <dgm:pt modelId="{AB9C07F7-76E2-443E-95FB-486A88B9641D}" type="sibTrans" cxnId="{8D14FF06-6CD2-4F9D-8376-D77AA6CDFC89}">
      <dgm:prSet/>
      <dgm:spPr/>
      <dgm:t>
        <a:bodyPr/>
        <a:lstStyle/>
        <a:p>
          <a:endParaRPr lang="en-US"/>
        </a:p>
      </dgm:t>
    </dgm:pt>
    <dgm:pt modelId="{2FECF46D-15BE-44A8-A2E5-17D6BAB05EE5}">
      <dgm:prSet/>
      <dgm:spPr/>
      <dgm:t>
        <a:bodyPr/>
        <a:lstStyle/>
        <a:p>
          <a:r>
            <a:rPr lang="en-US" smtClean="0"/>
            <a:t>Access Time</a:t>
          </a:r>
          <a:endParaRPr lang="en-US" dirty="0" smtClean="0"/>
        </a:p>
      </dgm:t>
    </dgm:pt>
    <dgm:pt modelId="{6F553B3D-1DF7-4AAB-A9CB-1AD48BC76508}" type="parTrans" cxnId="{556CC8DD-D2B5-44FE-A539-B2A82BE2143C}">
      <dgm:prSet/>
      <dgm:spPr/>
      <dgm:t>
        <a:bodyPr/>
        <a:lstStyle/>
        <a:p>
          <a:endParaRPr lang="en-US"/>
        </a:p>
      </dgm:t>
    </dgm:pt>
    <dgm:pt modelId="{0C8FD914-1B75-4D10-99F1-A43CA65B92FC}" type="sibTrans" cxnId="{556CC8DD-D2B5-44FE-A539-B2A82BE2143C}">
      <dgm:prSet/>
      <dgm:spPr/>
      <dgm:t>
        <a:bodyPr/>
        <a:lstStyle/>
        <a:p>
          <a:endParaRPr lang="en-US"/>
        </a:p>
      </dgm:t>
    </dgm:pt>
    <dgm:pt modelId="{B9D0E1AF-384E-41B7-83C0-A499F17689DB}">
      <dgm:prSet/>
      <dgm:spPr/>
      <dgm:t>
        <a:bodyPr/>
        <a:lstStyle/>
        <a:p>
          <a:r>
            <a:rPr lang="en-US" smtClean="0"/>
            <a:t>Points to the time the file was last accessed or read</a:t>
          </a:r>
          <a:endParaRPr lang="en-US" dirty="0" smtClean="0"/>
        </a:p>
      </dgm:t>
    </dgm:pt>
    <dgm:pt modelId="{C3E8DCF8-DAB6-45C7-8847-6416F75359B6}" type="parTrans" cxnId="{857BB9A9-6D26-4517-B894-C6A565FB72EC}">
      <dgm:prSet/>
      <dgm:spPr/>
      <dgm:t>
        <a:bodyPr/>
        <a:lstStyle/>
        <a:p>
          <a:endParaRPr lang="en-US"/>
        </a:p>
      </dgm:t>
    </dgm:pt>
    <dgm:pt modelId="{C14C1E5B-CB13-4154-AC2A-51E5AF61F975}" type="sibTrans" cxnId="{857BB9A9-6D26-4517-B894-C6A565FB72EC}">
      <dgm:prSet/>
      <dgm:spPr/>
      <dgm:t>
        <a:bodyPr/>
        <a:lstStyle/>
        <a:p>
          <a:endParaRPr lang="en-US"/>
        </a:p>
      </dgm:t>
    </dgm:pt>
    <dgm:pt modelId="{716B18B0-7EA6-44B7-9F2D-B205675F6DF8}">
      <dgm:prSet/>
      <dgm:spPr/>
      <dgm:t>
        <a:bodyPr/>
        <a:lstStyle/>
        <a:p>
          <a:r>
            <a:rPr lang="en-US" smtClean="0"/>
            <a:t>Not very trustworthy</a:t>
          </a:r>
          <a:endParaRPr lang="en-US" dirty="0" smtClean="0"/>
        </a:p>
      </dgm:t>
    </dgm:pt>
    <dgm:pt modelId="{2AD933C1-16BC-4A3A-8D84-D3681475A5AD}" type="parTrans" cxnId="{8D14BF7C-590C-42A0-B30C-2854410AF3D4}">
      <dgm:prSet/>
      <dgm:spPr/>
      <dgm:t>
        <a:bodyPr/>
        <a:lstStyle/>
        <a:p>
          <a:endParaRPr lang="en-US"/>
        </a:p>
      </dgm:t>
    </dgm:pt>
    <dgm:pt modelId="{44DB0589-8195-494A-B240-DFACF99F2A49}" type="sibTrans" cxnId="{8D14BF7C-590C-42A0-B30C-2854410AF3D4}">
      <dgm:prSet/>
      <dgm:spPr/>
      <dgm:t>
        <a:bodyPr/>
        <a:lstStyle/>
        <a:p>
          <a:endParaRPr lang="en-US"/>
        </a:p>
      </dgm:t>
    </dgm:pt>
    <dgm:pt modelId="{86FB08F4-90FD-4C29-8B77-CFDB2CD32105}">
      <dgm:prSet/>
      <dgm:spPr/>
      <dgm:t>
        <a:bodyPr/>
        <a:lstStyle/>
        <a:p>
          <a:r>
            <a:rPr lang="en-US" smtClean="0"/>
            <a:t>Affected by virus scanners, disk defrag applications etc</a:t>
          </a:r>
          <a:endParaRPr lang="en-US" dirty="0" smtClean="0"/>
        </a:p>
      </dgm:t>
    </dgm:pt>
    <dgm:pt modelId="{7A72C7F0-567E-418A-AF2E-DC4E456C62DD}" type="parTrans" cxnId="{27A6F2DA-1B86-4AA7-952E-D579260B8335}">
      <dgm:prSet/>
      <dgm:spPr/>
      <dgm:t>
        <a:bodyPr/>
        <a:lstStyle/>
        <a:p>
          <a:endParaRPr lang="en-US"/>
        </a:p>
      </dgm:t>
    </dgm:pt>
    <dgm:pt modelId="{03D6D159-BE21-4F30-B1FA-E4F5E2A81D86}" type="sibTrans" cxnId="{27A6F2DA-1B86-4AA7-952E-D579260B8335}">
      <dgm:prSet/>
      <dgm:spPr/>
      <dgm:t>
        <a:bodyPr/>
        <a:lstStyle/>
        <a:p>
          <a:endParaRPr lang="en-US"/>
        </a:p>
      </dgm:t>
    </dgm:pt>
    <dgm:pt modelId="{2F2065A4-6106-4C2A-BD88-18A45FC2CEE6}">
      <dgm:prSet/>
      <dgm:spPr/>
      <dgm:t>
        <a:bodyPr/>
        <a:lstStyle/>
        <a:p>
          <a:r>
            <a:rPr lang="en-US" smtClean="0"/>
            <a:t>Hence often disabled by system administrators to improve file system performance</a:t>
          </a:r>
          <a:endParaRPr lang="en-US" dirty="0"/>
        </a:p>
      </dgm:t>
    </dgm:pt>
    <dgm:pt modelId="{62220891-3E79-4553-87E6-35C3F787C3B3}" type="parTrans" cxnId="{12B64687-636F-47BE-A471-2A68212B354A}">
      <dgm:prSet/>
      <dgm:spPr/>
      <dgm:t>
        <a:bodyPr/>
        <a:lstStyle/>
        <a:p>
          <a:endParaRPr lang="en-US"/>
        </a:p>
      </dgm:t>
    </dgm:pt>
    <dgm:pt modelId="{C61C352E-70F4-413E-9D42-24D6EBC34BA9}" type="sibTrans" cxnId="{12B64687-636F-47BE-A471-2A68212B354A}">
      <dgm:prSet/>
      <dgm:spPr/>
      <dgm:t>
        <a:bodyPr/>
        <a:lstStyle/>
        <a:p>
          <a:endParaRPr lang="en-US"/>
        </a:p>
      </dgm:t>
    </dgm:pt>
    <dgm:pt modelId="{8DE2AFD3-A2BF-44F8-AC99-B6F224B5F8A0}">
      <dgm:prSet/>
      <dgm:spPr/>
      <dgm:t>
        <a:bodyPr/>
        <a:lstStyle/>
        <a:p>
          <a:r>
            <a:rPr lang="en-US" smtClean="0"/>
            <a:t>Creation Time</a:t>
          </a:r>
          <a:endParaRPr lang="en-US" dirty="0" smtClean="0"/>
        </a:p>
      </dgm:t>
    </dgm:pt>
    <dgm:pt modelId="{C1078444-5362-4F70-8DC5-B4DFA0EA1A11}" type="parTrans" cxnId="{5648D47B-0C25-4BDA-9455-49D3640783E1}">
      <dgm:prSet/>
      <dgm:spPr/>
      <dgm:t>
        <a:bodyPr/>
        <a:lstStyle/>
        <a:p>
          <a:endParaRPr lang="en-US"/>
        </a:p>
      </dgm:t>
    </dgm:pt>
    <dgm:pt modelId="{BA4B1920-E48D-4012-B463-64197DC56598}" type="sibTrans" cxnId="{5648D47B-0C25-4BDA-9455-49D3640783E1}">
      <dgm:prSet/>
      <dgm:spPr/>
      <dgm:t>
        <a:bodyPr/>
        <a:lstStyle/>
        <a:p>
          <a:endParaRPr lang="en-US"/>
        </a:p>
      </dgm:t>
    </dgm:pt>
    <dgm:pt modelId="{9F8F0581-8232-4B6A-AC83-0BC77CB6C299}">
      <dgm:prSet/>
      <dgm:spPr/>
      <dgm:t>
        <a:bodyPr/>
        <a:lstStyle/>
        <a:p>
          <a:r>
            <a:rPr lang="en-US" smtClean="0"/>
            <a:t>Time when the file was created</a:t>
          </a:r>
          <a:endParaRPr lang="en-US" dirty="0"/>
        </a:p>
      </dgm:t>
    </dgm:pt>
    <dgm:pt modelId="{9FB931A8-9D6D-495D-BF60-D6BC2CAF3A1A}" type="parTrans" cxnId="{F77252FE-DECF-41F8-AE1C-54E1720B6506}">
      <dgm:prSet/>
      <dgm:spPr/>
      <dgm:t>
        <a:bodyPr/>
        <a:lstStyle/>
        <a:p>
          <a:endParaRPr lang="en-US"/>
        </a:p>
      </dgm:t>
    </dgm:pt>
    <dgm:pt modelId="{92C4CC89-58C3-418E-A31E-C4C120A8DB3F}" type="sibTrans" cxnId="{F77252FE-DECF-41F8-AE1C-54E1720B6506}">
      <dgm:prSet/>
      <dgm:spPr/>
      <dgm:t>
        <a:bodyPr/>
        <a:lstStyle/>
        <a:p>
          <a:endParaRPr lang="en-US"/>
        </a:p>
      </dgm:t>
    </dgm:pt>
    <dgm:pt modelId="{8D3C0249-1B92-4891-ADA8-6D4D69BEAC6A}" type="pres">
      <dgm:prSet presAssocID="{F3DC448D-835A-482A-B962-7EC7CBD470D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C0365D-695C-4EA2-A2B8-BB5790308C72}" type="pres">
      <dgm:prSet presAssocID="{8E51E7B8-62EC-457C-A5FD-EB086EF0F7BF}" presName="composite" presStyleCnt="0"/>
      <dgm:spPr/>
    </dgm:pt>
    <dgm:pt modelId="{77E88075-A48F-4434-889F-A3BA47A925F3}" type="pres">
      <dgm:prSet presAssocID="{8E51E7B8-62EC-457C-A5FD-EB086EF0F7B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C32BF-0C48-47FA-8450-2FDDF2E44A59}" type="pres">
      <dgm:prSet presAssocID="{8E51E7B8-62EC-457C-A5FD-EB086EF0F7BF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C1571-0F2B-4D6B-AF29-FFA0CD3303E3}" type="pres">
      <dgm:prSet presAssocID="{DFA3ADE0-0E2B-4673-B3C1-67443CF4E93A}" presName="sp" presStyleCnt="0"/>
      <dgm:spPr/>
    </dgm:pt>
    <dgm:pt modelId="{E756CD28-A1A7-4CC2-91BC-CEFD5D54FBAD}" type="pres">
      <dgm:prSet presAssocID="{2FECF46D-15BE-44A8-A2E5-17D6BAB05EE5}" presName="composite" presStyleCnt="0"/>
      <dgm:spPr/>
    </dgm:pt>
    <dgm:pt modelId="{5015626C-F34D-49FE-9059-7E825502AAFF}" type="pres">
      <dgm:prSet presAssocID="{2FECF46D-15BE-44A8-A2E5-17D6BAB05EE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2CBCB-4761-4EDE-8CDC-66705F18F678}" type="pres">
      <dgm:prSet presAssocID="{2FECF46D-15BE-44A8-A2E5-17D6BAB05EE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3E52DD-A224-4181-A429-E60D95FDE0EC}" type="pres">
      <dgm:prSet presAssocID="{0C8FD914-1B75-4D10-99F1-A43CA65B92FC}" presName="sp" presStyleCnt="0"/>
      <dgm:spPr/>
    </dgm:pt>
    <dgm:pt modelId="{63FCA2AA-A920-46CE-9038-7F0023BD2829}" type="pres">
      <dgm:prSet presAssocID="{8DE2AFD3-A2BF-44F8-AC99-B6F224B5F8A0}" presName="composite" presStyleCnt="0"/>
      <dgm:spPr/>
    </dgm:pt>
    <dgm:pt modelId="{FD0C963C-D1F4-49D6-AA57-2B9A43C383B6}" type="pres">
      <dgm:prSet presAssocID="{8DE2AFD3-A2BF-44F8-AC99-B6F224B5F8A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C8D34-068A-47A3-9A0F-5338CAE17F32}" type="pres">
      <dgm:prSet presAssocID="{8DE2AFD3-A2BF-44F8-AC99-B6F224B5F8A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80D954-2851-492D-A96F-CF3CB27FA908}" type="presOf" srcId="{F3DC448D-835A-482A-B962-7EC7CBD470D4}" destId="{8D3C0249-1B92-4891-ADA8-6D4D69BEAC6A}" srcOrd="0" destOrd="0" presId="urn:microsoft.com/office/officeart/2005/8/layout/chevron2"/>
    <dgm:cxn modelId="{27A6F2DA-1B86-4AA7-952E-D579260B8335}" srcId="{716B18B0-7EA6-44B7-9F2D-B205675F6DF8}" destId="{86FB08F4-90FD-4C29-8B77-CFDB2CD32105}" srcOrd="0" destOrd="0" parTransId="{7A72C7F0-567E-418A-AF2E-DC4E456C62DD}" sibTransId="{03D6D159-BE21-4F30-B1FA-E4F5E2A81D86}"/>
    <dgm:cxn modelId="{857BB9A9-6D26-4517-B894-C6A565FB72EC}" srcId="{2FECF46D-15BE-44A8-A2E5-17D6BAB05EE5}" destId="{B9D0E1AF-384E-41B7-83C0-A499F17689DB}" srcOrd="0" destOrd="0" parTransId="{C3E8DCF8-DAB6-45C7-8847-6416F75359B6}" sibTransId="{C14C1E5B-CB13-4154-AC2A-51E5AF61F975}"/>
    <dgm:cxn modelId="{D3A68B3A-B566-4628-B199-8523ECA5435A}" type="presOf" srcId="{86FB08F4-90FD-4C29-8B77-CFDB2CD32105}" destId="{FA92CBCB-4761-4EDE-8CDC-66705F18F678}" srcOrd="0" destOrd="2" presId="urn:microsoft.com/office/officeart/2005/8/layout/chevron2"/>
    <dgm:cxn modelId="{556CC8DD-D2B5-44FE-A539-B2A82BE2143C}" srcId="{F3DC448D-835A-482A-B962-7EC7CBD470D4}" destId="{2FECF46D-15BE-44A8-A2E5-17D6BAB05EE5}" srcOrd="1" destOrd="0" parTransId="{6F553B3D-1DF7-4AAB-A9CB-1AD48BC76508}" sibTransId="{0C8FD914-1B75-4D10-99F1-A43CA65B92FC}"/>
    <dgm:cxn modelId="{2541B9C5-0A57-4C54-9521-DC43ED1995FD}" srcId="{F3DC448D-835A-482A-B962-7EC7CBD470D4}" destId="{8E51E7B8-62EC-457C-A5FD-EB086EF0F7BF}" srcOrd="0" destOrd="0" parTransId="{B019B979-438C-4266-A5DF-91E9CDB2781A}" sibTransId="{DFA3ADE0-0E2B-4673-B3C1-67443CF4E93A}"/>
    <dgm:cxn modelId="{93187F8E-3ED3-4A5D-A87E-3A6A65530ED6}" type="presOf" srcId="{716B18B0-7EA6-44B7-9F2D-B205675F6DF8}" destId="{FA92CBCB-4761-4EDE-8CDC-66705F18F678}" srcOrd="0" destOrd="1" presId="urn:microsoft.com/office/officeart/2005/8/layout/chevron2"/>
    <dgm:cxn modelId="{9847D57E-A82E-4970-BD91-F67CFAD3C3BF}" type="presOf" srcId="{2FECF46D-15BE-44A8-A2E5-17D6BAB05EE5}" destId="{5015626C-F34D-49FE-9059-7E825502AAFF}" srcOrd="0" destOrd="0" presId="urn:microsoft.com/office/officeart/2005/8/layout/chevron2"/>
    <dgm:cxn modelId="{12B64687-636F-47BE-A471-2A68212B354A}" srcId="{2FECF46D-15BE-44A8-A2E5-17D6BAB05EE5}" destId="{2F2065A4-6106-4C2A-BD88-18A45FC2CEE6}" srcOrd="2" destOrd="0" parTransId="{62220891-3E79-4553-87E6-35C3F787C3B3}" sibTransId="{C61C352E-70F4-413E-9D42-24D6EBC34BA9}"/>
    <dgm:cxn modelId="{66019F26-C8BC-4165-8FA9-718D5D3061C1}" type="presOf" srcId="{8E51E7B8-62EC-457C-A5FD-EB086EF0F7BF}" destId="{77E88075-A48F-4434-889F-A3BA47A925F3}" srcOrd="0" destOrd="0" presId="urn:microsoft.com/office/officeart/2005/8/layout/chevron2"/>
    <dgm:cxn modelId="{A9F22892-E022-485F-9FDD-3395ED62447C}" type="presOf" srcId="{2F2065A4-6106-4C2A-BD88-18A45FC2CEE6}" destId="{FA92CBCB-4761-4EDE-8CDC-66705F18F678}" srcOrd="0" destOrd="3" presId="urn:microsoft.com/office/officeart/2005/8/layout/chevron2"/>
    <dgm:cxn modelId="{B3A5C8D2-9958-4D56-984A-FBD4E637553F}" type="presOf" srcId="{8DE2AFD3-A2BF-44F8-AC99-B6F224B5F8A0}" destId="{FD0C963C-D1F4-49D6-AA57-2B9A43C383B6}" srcOrd="0" destOrd="0" presId="urn:microsoft.com/office/officeart/2005/8/layout/chevron2"/>
    <dgm:cxn modelId="{8D14BF7C-590C-42A0-B30C-2854410AF3D4}" srcId="{2FECF46D-15BE-44A8-A2E5-17D6BAB05EE5}" destId="{716B18B0-7EA6-44B7-9F2D-B205675F6DF8}" srcOrd="1" destOrd="0" parTransId="{2AD933C1-16BC-4A3A-8D84-D3681475A5AD}" sibTransId="{44DB0589-8195-494A-B240-DFACF99F2A49}"/>
    <dgm:cxn modelId="{AA5A0200-F450-45D8-95B3-583E6A391E56}" type="presOf" srcId="{9F8F0581-8232-4B6A-AC83-0BC77CB6C299}" destId="{231C8D34-068A-47A3-9A0F-5338CAE17F32}" srcOrd="0" destOrd="0" presId="urn:microsoft.com/office/officeart/2005/8/layout/chevron2"/>
    <dgm:cxn modelId="{5648D47B-0C25-4BDA-9455-49D3640783E1}" srcId="{F3DC448D-835A-482A-B962-7EC7CBD470D4}" destId="{8DE2AFD3-A2BF-44F8-AC99-B6F224B5F8A0}" srcOrd="2" destOrd="0" parTransId="{C1078444-5362-4F70-8DC5-B4DFA0EA1A11}" sibTransId="{BA4B1920-E48D-4012-B463-64197DC56598}"/>
    <dgm:cxn modelId="{D21DC4E0-50F3-4AF8-9CD5-EE6CA0228601}" type="presOf" srcId="{B9D0E1AF-384E-41B7-83C0-A499F17689DB}" destId="{FA92CBCB-4761-4EDE-8CDC-66705F18F678}" srcOrd="0" destOrd="0" presId="urn:microsoft.com/office/officeart/2005/8/layout/chevron2"/>
    <dgm:cxn modelId="{F77252FE-DECF-41F8-AE1C-54E1720B6506}" srcId="{8DE2AFD3-A2BF-44F8-AC99-B6F224B5F8A0}" destId="{9F8F0581-8232-4B6A-AC83-0BC77CB6C299}" srcOrd="0" destOrd="0" parTransId="{9FB931A8-9D6D-495D-BF60-D6BC2CAF3A1A}" sibTransId="{92C4CC89-58C3-418E-A31E-C4C120A8DB3F}"/>
    <dgm:cxn modelId="{2DEA6F9B-4F7C-4BA8-BB18-87750F00531B}" type="presOf" srcId="{4A0E2097-1EBE-42BA-B26C-ACB01B10CC3A}" destId="{D15C32BF-0C48-47FA-8450-2FDDF2E44A59}" srcOrd="0" destOrd="0" presId="urn:microsoft.com/office/officeart/2005/8/layout/chevron2"/>
    <dgm:cxn modelId="{8D14FF06-6CD2-4F9D-8376-D77AA6CDFC89}" srcId="{8E51E7B8-62EC-457C-A5FD-EB086EF0F7BF}" destId="{4A0E2097-1EBE-42BA-B26C-ACB01B10CC3A}" srcOrd="0" destOrd="0" parTransId="{8927A7C2-B74B-4656-9075-4C174852AA7E}" sibTransId="{AB9C07F7-76E2-443E-95FB-486A88B9641D}"/>
    <dgm:cxn modelId="{4DDF4202-B291-4A97-ACB3-AD8B87BEED70}" type="presParOf" srcId="{8D3C0249-1B92-4891-ADA8-6D4D69BEAC6A}" destId="{C0C0365D-695C-4EA2-A2B8-BB5790308C72}" srcOrd="0" destOrd="0" presId="urn:microsoft.com/office/officeart/2005/8/layout/chevron2"/>
    <dgm:cxn modelId="{603B6E44-CCF9-4D31-9231-3A9F41CC185E}" type="presParOf" srcId="{C0C0365D-695C-4EA2-A2B8-BB5790308C72}" destId="{77E88075-A48F-4434-889F-A3BA47A925F3}" srcOrd="0" destOrd="0" presId="urn:microsoft.com/office/officeart/2005/8/layout/chevron2"/>
    <dgm:cxn modelId="{2E87B1C9-0EAA-4F56-983F-5D091AF1DB17}" type="presParOf" srcId="{C0C0365D-695C-4EA2-A2B8-BB5790308C72}" destId="{D15C32BF-0C48-47FA-8450-2FDDF2E44A59}" srcOrd="1" destOrd="0" presId="urn:microsoft.com/office/officeart/2005/8/layout/chevron2"/>
    <dgm:cxn modelId="{72D5A8BD-E7AD-408D-9425-E6B48264F4DE}" type="presParOf" srcId="{8D3C0249-1B92-4891-ADA8-6D4D69BEAC6A}" destId="{A6BC1571-0F2B-4D6B-AF29-FFA0CD3303E3}" srcOrd="1" destOrd="0" presId="urn:microsoft.com/office/officeart/2005/8/layout/chevron2"/>
    <dgm:cxn modelId="{258F0BB3-87C8-4B53-8ECB-8C5AD92E756D}" type="presParOf" srcId="{8D3C0249-1B92-4891-ADA8-6D4D69BEAC6A}" destId="{E756CD28-A1A7-4CC2-91BC-CEFD5D54FBAD}" srcOrd="2" destOrd="0" presId="urn:microsoft.com/office/officeart/2005/8/layout/chevron2"/>
    <dgm:cxn modelId="{C6217841-7080-470E-B09E-C9772DB1845B}" type="presParOf" srcId="{E756CD28-A1A7-4CC2-91BC-CEFD5D54FBAD}" destId="{5015626C-F34D-49FE-9059-7E825502AAFF}" srcOrd="0" destOrd="0" presId="urn:microsoft.com/office/officeart/2005/8/layout/chevron2"/>
    <dgm:cxn modelId="{93C0CDA8-2E12-45E2-979A-74B16C80B702}" type="presParOf" srcId="{E756CD28-A1A7-4CC2-91BC-CEFD5D54FBAD}" destId="{FA92CBCB-4761-4EDE-8CDC-66705F18F678}" srcOrd="1" destOrd="0" presId="urn:microsoft.com/office/officeart/2005/8/layout/chevron2"/>
    <dgm:cxn modelId="{8BD6AFF5-84D3-45B0-8297-216610745CF3}" type="presParOf" srcId="{8D3C0249-1B92-4891-ADA8-6D4D69BEAC6A}" destId="{723E52DD-A224-4181-A429-E60D95FDE0EC}" srcOrd="3" destOrd="0" presId="urn:microsoft.com/office/officeart/2005/8/layout/chevron2"/>
    <dgm:cxn modelId="{F9568F3B-08B6-4851-AEB1-3A0C721669DD}" type="presParOf" srcId="{8D3C0249-1B92-4891-ADA8-6D4D69BEAC6A}" destId="{63FCA2AA-A920-46CE-9038-7F0023BD2829}" srcOrd="4" destOrd="0" presId="urn:microsoft.com/office/officeart/2005/8/layout/chevron2"/>
    <dgm:cxn modelId="{6BB5D9BC-6307-4C76-8166-03E89B26A93C}" type="presParOf" srcId="{63FCA2AA-A920-46CE-9038-7F0023BD2829}" destId="{FD0C963C-D1F4-49D6-AA57-2B9A43C383B6}" srcOrd="0" destOrd="0" presId="urn:microsoft.com/office/officeart/2005/8/layout/chevron2"/>
    <dgm:cxn modelId="{D8FA7D7A-2A72-4BAF-868E-9FE36FB4026C}" type="presParOf" srcId="{63FCA2AA-A920-46CE-9038-7F0023BD2829}" destId="{231C8D34-068A-47A3-9A0F-5338CAE17F3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E76F7-D3B6-4FD5-9A98-D4148BA66ACC}">
      <dsp:nvSpPr>
        <dsp:cNvPr id="0" name=""/>
        <dsp:cNvSpPr/>
      </dsp:nvSpPr>
      <dsp:spPr>
        <a:xfrm>
          <a:off x="3643" y="68517"/>
          <a:ext cx="1396603" cy="519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Application log</a:t>
          </a:r>
          <a:endParaRPr lang="en-US" sz="1500" kern="1200" dirty="0"/>
        </a:p>
      </dsp:txBody>
      <dsp:txXfrm>
        <a:off x="3643" y="68517"/>
        <a:ext cx="1396603" cy="519065"/>
      </dsp:txXfrm>
    </dsp:sp>
    <dsp:sp modelId="{41CD7D0E-7CC6-4813-8EB0-BDB85EE74BCE}">
      <dsp:nvSpPr>
        <dsp:cNvPr id="0" name=""/>
        <dsp:cNvSpPr/>
      </dsp:nvSpPr>
      <dsp:spPr>
        <a:xfrm>
          <a:off x="3643" y="587582"/>
          <a:ext cx="1396603" cy="3458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Logging information from 3</a:t>
          </a:r>
          <a:r>
            <a:rPr lang="en-US" sz="1500" kern="1200" baseline="30000" dirty="0" smtClean="0"/>
            <a:t>rd</a:t>
          </a:r>
          <a:r>
            <a:rPr lang="en-US" sz="1500" kern="1200" dirty="0" smtClean="0"/>
            <a:t> party applications, and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MS applications not part of OS core distribution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E.g. video game log information, MS Office logs</a:t>
          </a:r>
        </a:p>
      </dsp:txBody>
      <dsp:txXfrm>
        <a:off x="3643" y="587582"/>
        <a:ext cx="1396603" cy="3458700"/>
      </dsp:txXfrm>
    </dsp:sp>
    <dsp:sp modelId="{AB4FE510-EC9D-4398-9EDF-2F6EF633ED1A}">
      <dsp:nvSpPr>
        <dsp:cNvPr id="0" name=""/>
        <dsp:cNvSpPr/>
      </dsp:nvSpPr>
      <dsp:spPr>
        <a:xfrm>
          <a:off x="1595770" y="68517"/>
          <a:ext cx="1396603" cy="519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Security file</a:t>
          </a:r>
        </a:p>
      </dsp:txBody>
      <dsp:txXfrm>
        <a:off x="1595770" y="68517"/>
        <a:ext cx="1396603" cy="519065"/>
      </dsp:txXfrm>
    </dsp:sp>
    <dsp:sp modelId="{93403299-0EC8-4882-BEBC-85CFC67FFF27}">
      <dsp:nvSpPr>
        <dsp:cNvPr id="0" name=""/>
        <dsp:cNvSpPr/>
      </dsp:nvSpPr>
      <dsp:spPr>
        <a:xfrm>
          <a:off x="1595770" y="587582"/>
          <a:ext cx="1396603" cy="3458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Default - login and logout attempts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 be configured to log data file activity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File creation, opening or closing</a:t>
          </a:r>
        </a:p>
      </dsp:txBody>
      <dsp:txXfrm>
        <a:off x="1595770" y="587582"/>
        <a:ext cx="1396603" cy="3458700"/>
      </dsp:txXfrm>
    </dsp:sp>
    <dsp:sp modelId="{6BF468D9-E22E-4113-A4CB-8013213C6A2B}">
      <dsp:nvSpPr>
        <dsp:cNvPr id="0" name=""/>
        <dsp:cNvSpPr/>
      </dsp:nvSpPr>
      <dsp:spPr>
        <a:xfrm>
          <a:off x="3187898" y="68517"/>
          <a:ext cx="1396603" cy="519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System event log file</a:t>
          </a:r>
        </a:p>
      </dsp:txBody>
      <dsp:txXfrm>
        <a:off x="3187898" y="68517"/>
        <a:ext cx="1396603" cy="519065"/>
      </dsp:txXfrm>
    </dsp:sp>
    <dsp:sp modelId="{CD58E578-B4D7-4488-BFA5-A5AF66033A15}">
      <dsp:nvSpPr>
        <dsp:cNvPr id="0" name=""/>
        <dsp:cNvSpPr/>
      </dsp:nvSpPr>
      <dsp:spPr>
        <a:xfrm>
          <a:off x="3187898" y="587582"/>
          <a:ext cx="1396603" cy="3458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Holds operating system log messages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E.g. network connection problems and video card driver errors</a:t>
          </a:r>
          <a:endParaRPr lang="en-US" sz="1500" kern="1200" dirty="0"/>
        </a:p>
      </dsp:txBody>
      <dsp:txXfrm>
        <a:off x="3187898" y="587582"/>
        <a:ext cx="1396603" cy="3458700"/>
      </dsp:txXfrm>
    </dsp:sp>
    <dsp:sp modelId="{953E88AC-EEC5-4606-BDF2-7D85FE870938}">
      <dsp:nvSpPr>
        <dsp:cNvPr id="0" name=""/>
        <dsp:cNvSpPr/>
      </dsp:nvSpPr>
      <dsp:spPr>
        <a:xfrm>
          <a:off x="4780026" y="68517"/>
          <a:ext cx="1396603" cy="519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Setup node</a:t>
          </a:r>
          <a:endParaRPr lang="en-US" sz="1500" kern="1200" dirty="0"/>
        </a:p>
      </dsp:txBody>
      <dsp:txXfrm>
        <a:off x="4780026" y="68517"/>
        <a:ext cx="1396603" cy="519065"/>
      </dsp:txXfrm>
    </dsp:sp>
    <dsp:sp modelId="{8C226379-2C08-4B5C-BEBE-F7C0E900B314}">
      <dsp:nvSpPr>
        <dsp:cNvPr id="0" name=""/>
        <dsp:cNvSpPr/>
      </dsp:nvSpPr>
      <dsp:spPr>
        <a:xfrm>
          <a:off x="4780026" y="587582"/>
          <a:ext cx="1396603" cy="3458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Stores logging information regarding installation of software applications</a:t>
          </a:r>
        </a:p>
      </dsp:txBody>
      <dsp:txXfrm>
        <a:off x="4780026" y="587582"/>
        <a:ext cx="1396603" cy="3458700"/>
      </dsp:txXfrm>
    </dsp:sp>
    <dsp:sp modelId="{1CBB4368-B7C5-4E7D-A7DE-0C87354C755C}">
      <dsp:nvSpPr>
        <dsp:cNvPr id="0" name=""/>
        <dsp:cNvSpPr/>
      </dsp:nvSpPr>
      <dsp:spPr>
        <a:xfrm>
          <a:off x="6372153" y="68517"/>
          <a:ext cx="1396603" cy="519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Forwarded Events log</a:t>
          </a:r>
        </a:p>
      </dsp:txBody>
      <dsp:txXfrm>
        <a:off x="6372153" y="68517"/>
        <a:ext cx="1396603" cy="519065"/>
      </dsp:txXfrm>
    </dsp:sp>
    <dsp:sp modelId="{8B0F6B45-8863-4704-B4C9-B4221F82E0EC}">
      <dsp:nvSpPr>
        <dsp:cNvPr id="0" name=""/>
        <dsp:cNvSpPr/>
      </dsp:nvSpPr>
      <dsp:spPr>
        <a:xfrm>
          <a:off x="6372153" y="587582"/>
          <a:ext cx="1396603" cy="3458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Discussed shortly</a:t>
          </a:r>
          <a:endParaRPr lang="en-US" sz="1500" kern="1200" dirty="0"/>
        </a:p>
      </dsp:txBody>
      <dsp:txXfrm>
        <a:off x="6372153" y="587582"/>
        <a:ext cx="1396603" cy="3458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F438D-36A8-4F11-97E5-431DB1B98DDA}">
      <dsp:nvSpPr>
        <dsp:cNvPr id="0" name=""/>
        <dsp:cNvSpPr/>
      </dsp:nvSpPr>
      <dsp:spPr>
        <a:xfrm>
          <a:off x="2238" y="76724"/>
          <a:ext cx="2182415" cy="403200"/>
        </a:xfrm>
        <a:prstGeom prst="rect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Information</a:t>
          </a:r>
          <a:endParaRPr lang="en-US" sz="1400" b="1" kern="1200" dirty="0"/>
        </a:p>
      </dsp:txBody>
      <dsp:txXfrm>
        <a:off x="2238" y="76724"/>
        <a:ext cx="2182415" cy="403200"/>
      </dsp:txXfrm>
    </dsp:sp>
    <dsp:sp modelId="{F5D524F4-17DC-46BF-9E21-5EDFA00A6301}">
      <dsp:nvSpPr>
        <dsp:cNvPr id="0" name=""/>
        <dsp:cNvSpPr/>
      </dsp:nvSpPr>
      <dsp:spPr>
        <a:xfrm>
          <a:off x="2238" y="479924"/>
          <a:ext cx="2182415" cy="172935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Describes successful operation of a task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E.g.  application, driver, or service</a:t>
          </a:r>
          <a:endParaRPr lang="en-US" sz="1400" kern="1200" dirty="0" smtClean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e,g. .when a network driver loads successfully</a:t>
          </a:r>
          <a:endParaRPr lang="en-US" sz="1400" kern="1200" dirty="0" smtClean="0"/>
        </a:p>
      </dsp:txBody>
      <dsp:txXfrm>
        <a:off x="2238" y="479924"/>
        <a:ext cx="2182415" cy="1729350"/>
      </dsp:txXfrm>
    </dsp:sp>
    <dsp:sp modelId="{E9080F35-F470-4D4B-B0F1-69F8E87C620C}">
      <dsp:nvSpPr>
        <dsp:cNvPr id="0" name=""/>
        <dsp:cNvSpPr/>
      </dsp:nvSpPr>
      <dsp:spPr>
        <a:xfrm>
          <a:off x="2490192" y="76724"/>
          <a:ext cx="2182415" cy="403200"/>
        </a:xfrm>
        <a:prstGeom prst="rect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/>
            <a:t>Warning</a:t>
          </a:r>
          <a:endParaRPr lang="en-US" sz="1400" b="1" kern="1200" dirty="0" smtClean="0"/>
        </a:p>
      </dsp:txBody>
      <dsp:txXfrm>
        <a:off x="2490192" y="76724"/>
        <a:ext cx="2182415" cy="403200"/>
      </dsp:txXfrm>
    </dsp:sp>
    <dsp:sp modelId="{09952FB6-30AA-41DE-9C48-371F6AC7CE76}">
      <dsp:nvSpPr>
        <dsp:cNvPr id="0" name=""/>
        <dsp:cNvSpPr/>
      </dsp:nvSpPr>
      <dsp:spPr>
        <a:xfrm>
          <a:off x="2490192" y="479924"/>
          <a:ext cx="2182415" cy="1729350"/>
        </a:xfrm>
        <a:prstGeom prst="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Not necessarily a significant event</a:t>
          </a:r>
          <a:endParaRPr lang="en-US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However, may indicate the possible occurrence of a future problem</a:t>
          </a:r>
          <a:endParaRPr lang="en-US" sz="1400" kern="1200" dirty="0" smtClean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E.g, when disk space starts to run low</a:t>
          </a:r>
          <a:endParaRPr lang="en-US" sz="1400" kern="1200" dirty="0" smtClean="0"/>
        </a:p>
      </dsp:txBody>
      <dsp:txXfrm>
        <a:off x="2490192" y="479924"/>
        <a:ext cx="2182415" cy="1729350"/>
      </dsp:txXfrm>
    </dsp:sp>
    <dsp:sp modelId="{B0F4017F-ABE1-46D7-9A8E-EEB1C6AE4903}">
      <dsp:nvSpPr>
        <dsp:cNvPr id="0" name=""/>
        <dsp:cNvSpPr/>
      </dsp:nvSpPr>
      <dsp:spPr>
        <a:xfrm>
          <a:off x="4978146" y="76724"/>
          <a:ext cx="2182415" cy="403200"/>
        </a:xfrm>
        <a:prstGeom prst="rect">
          <a:avLst/>
        </a:prstGeom>
        <a:solidFill>
          <a:srgbClr val="FF0000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Error</a:t>
          </a:r>
        </a:p>
      </dsp:txBody>
      <dsp:txXfrm>
        <a:off x="4978146" y="76724"/>
        <a:ext cx="2182415" cy="403200"/>
      </dsp:txXfrm>
    </dsp:sp>
    <dsp:sp modelId="{4E7B8AB1-64D4-47A7-A40F-6EDA90C229BC}">
      <dsp:nvSpPr>
        <dsp:cNvPr id="0" name=""/>
        <dsp:cNvSpPr/>
      </dsp:nvSpPr>
      <dsp:spPr>
        <a:xfrm>
          <a:off x="4978146" y="479924"/>
          <a:ext cx="2182415" cy="1729350"/>
        </a:xfrm>
        <a:prstGeom prst="rect">
          <a:avLst/>
        </a:prstGeom>
        <a:solidFill>
          <a:srgbClr val="FFCCCC">
            <a:alpha val="89804"/>
          </a:srgb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Describes a significant problem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E.g. failure of a critical task</a:t>
          </a:r>
          <a:endParaRPr lang="en-US" sz="1400" kern="1200" dirty="0" smtClean="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E.g. a service fails to load during startup</a:t>
          </a:r>
          <a:endParaRPr lang="en-US" sz="1400" kern="1200" dirty="0" smtClean="0"/>
        </a:p>
      </dsp:txBody>
      <dsp:txXfrm>
        <a:off x="4978146" y="479924"/>
        <a:ext cx="2182415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BE75B-AD86-4208-AB0E-BAC4A5625FA6}">
      <dsp:nvSpPr>
        <dsp:cNvPr id="0" name=""/>
        <dsp:cNvSpPr/>
      </dsp:nvSpPr>
      <dsp:spPr>
        <a:xfrm>
          <a:off x="600767" y="2162"/>
          <a:ext cx="745740" cy="7457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Server A Access Logs</a:t>
          </a:r>
        </a:p>
      </dsp:txBody>
      <dsp:txXfrm>
        <a:off x="709978" y="111373"/>
        <a:ext cx="527318" cy="527318"/>
      </dsp:txXfrm>
    </dsp:sp>
    <dsp:sp modelId="{C5194574-C0F2-442B-96AB-1A1CBA232F53}">
      <dsp:nvSpPr>
        <dsp:cNvPr id="0" name=""/>
        <dsp:cNvSpPr/>
      </dsp:nvSpPr>
      <dsp:spPr>
        <a:xfrm>
          <a:off x="757372" y="808456"/>
          <a:ext cx="432529" cy="432529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14704" y="973855"/>
        <a:ext cx="317865" cy="101731"/>
      </dsp:txXfrm>
    </dsp:sp>
    <dsp:sp modelId="{528C7B28-93B3-4233-B8D0-A26FCD504D0F}">
      <dsp:nvSpPr>
        <dsp:cNvPr id="0" name=""/>
        <dsp:cNvSpPr/>
      </dsp:nvSpPr>
      <dsp:spPr>
        <a:xfrm>
          <a:off x="600767" y="1301540"/>
          <a:ext cx="745740" cy="74574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Computer B Access Logs</a:t>
          </a:r>
        </a:p>
      </dsp:txBody>
      <dsp:txXfrm>
        <a:off x="709978" y="1410751"/>
        <a:ext cx="527318" cy="527318"/>
      </dsp:txXfrm>
    </dsp:sp>
    <dsp:sp modelId="{714D0A0C-09BA-4B3A-8756-569C3992C9F5}">
      <dsp:nvSpPr>
        <dsp:cNvPr id="0" name=""/>
        <dsp:cNvSpPr/>
      </dsp:nvSpPr>
      <dsp:spPr>
        <a:xfrm>
          <a:off x="757372" y="2107835"/>
          <a:ext cx="432529" cy="432529"/>
        </a:xfrm>
        <a:prstGeom prst="mathPlu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14704" y="2273234"/>
        <a:ext cx="317865" cy="101731"/>
      </dsp:txXfrm>
    </dsp:sp>
    <dsp:sp modelId="{BFCA6269-66E8-4C42-91C9-D0778A251364}">
      <dsp:nvSpPr>
        <dsp:cNvPr id="0" name=""/>
        <dsp:cNvSpPr/>
      </dsp:nvSpPr>
      <dsp:spPr>
        <a:xfrm>
          <a:off x="600767" y="2600918"/>
          <a:ext cx="745740" cy="74574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Network Router Logs</a:t>
          </a:r>
        </a:p>
      </dsp:txBody>
      <dsp:txXfrm>
        <a:off x="709978" y="2710129"/>
        <a:ext cx="527318" cy="527318"/>
      </dsp:txXfrm>
    </dsp:sp>
    <dsp:sp modelId="{866FD656-168C-4727-8D78-54D59333C3A1}">
      <dsp:nvSpPr>
        <dsp:cNvPr id="0" name=""/>
        <dsp:cNvSpPr/>
      </dsp:nvSpPr>
      <dsp:spPr>
        <a:xfrm>
          <a:off x="757372" y="3407213"/>
          <a:ext cx="432529" cy="432529"/>
        </a:xfrm>
        <a:prstGeom prst="mathPlu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14704" y="3572612"/>
        <a:ext cx="317865" cy="101731"/>
      </dsp:txXfrm>
    </dsp:sp>
    <dsp:sp modelId="{59BA0880-A04B-4F29-8A83-28E7698AA70F}">
      <dsp:nvSpPr>
        <dsp:cNvPr id="0" name=""/>
        <dsp:cNvSpPr/>
      </dsp:nvSpPr>
      <dsp:spPr>
        <a:xfrm>
          <a:off x="600767" y="3900297"/>
          <a:ext cx="745740" cy="74574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Database Logs Server A</a:t>
          </a:r>
        </a:p>
      </dsp:txBody>
      <dsp:txXfrm>
        <a:off x="709978" y="4009508"/>
        <a:ext cx="527318" cy="527318"/>
      </dsp:txXfrm>
    </dsp:sp>
    <dsp:sp modelId="{5F4D3943-788B-4BF0-AF29-112AA60CFB46}">
      <dsp:nvSpPr>
        <dsp:cNvPr id="0" name=""/>
        <dsp:cNvSpPr/>
      </dsp:nvSpPr>
      <dsp:spPr>
        <a:xfrm>
          <a:off x="1458368" y="2185392"/>
          <a:ext cx="237145" cy="2774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58368" y="2240875"/>
        <a:ext cx="166002" cy="166449"/>
      </dsp:txXfrm>
    </dsp:sp>
    <dsp:sp modelId="{3469F085-AAB8-4F35-B482-9BEA6C994A5C}">
      <dsp:nvSpPr>
        <dsp:cNvPr id="0" name=""/>
        <dsp:cNvSpPr/>
      </dsp:nvSpPr>
      <dsp:spPr>
        <a:xfrm>
          <a:off x="1793951" y="1578359"/>
          <a:ext cx="1491481" cy="149148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Consolidated Logs</a:t>
          </a:r>
        </a:p>
      </dsp:txBody>
      <dsp:txXfrm>
        <a:off x="2012373" y="1796781"/>
        <a:ext cx="1054637" cy="10546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88075-A48F-4434-889F-A3BA47A925F3}">
      <dsp:nvSpPr>
        <dsp:cNvPr id="0" name=""/>
        <dsp:cNvSpPr/>
      </dsp:nvSpPr>
      <dsp:spPr>
        <a:xfrm rot="5400000">
          <a:off x="-217661" y="218421"/>
          <a:ext cx="1451074" cy="101575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Modification Time</a:t>
          </a:r>
          <a:endParaRPr lang="en-US" sz="1400" kern="1200"/>
        </a:p>
      </dsp:txBody>
      <dsp:txXfrm rot="-5400000">
        <a:off x="1" y="508636"/>
        <a:ext cx="1015751" cy="435323"/>
      </dsp:txXfrm>
    </dsp:sp>
    <dsp:sp modelId="{D15C32BF-0C48-47FA-8450-2FDDF2E44A59}">
      <dsp:nvSpPr>
        <dsp:cNvPr id="0" name=""/>
        <dsp:cNvSpPr/>
      </dsp:nvSpPr>
      <dsp:spPr>
        <a:xfrm rot="5400000">
          <a:off x="3579576" y="-2563064"/>
          <a:ext cx="943198" cy="60708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Indicates the time the file was last modified</a:t>
          </a:r>
          <a:endParaRPr lang="en-US" sz="1200" kern="1200" dirty="0"/>
        </a:p>
      </dsp:txBody>
      <dsp:txXfrm rot="-5400000">
        <a:off x="1015752" y="46803"/>
        <a:ext cx="6024805" cy="851112"/>
      </dsp:txXfrm>
    </dsp:sp>
    <dsp:sp modelId="{5015626C-F34D-49FE-9059-7E825502AAFF}">
      <dsp:nvSpPr>
        <dsp:cNvPr id="0" name=""/>
        <dsp:cNvSpPr/>
      </dsp:nvSpPr>
      <dsp:spPr>
        <a:xfrm rot="5400000">
          <a:off x="-217661" y="1473324"/>
          <a:ext cx="1451074" cy="101575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Access Time</a:t>
          </a:r>
          <a:endParaRPr lang="en-US" sz="1400" kern="1200" dirty="0" smtClean="0"/>
        </a:p>
      </dsp:txBody>
      <dsp:txXfrm rot="-5400000">
        <a:off x="1" y="1763539"/>
        <a:ext cx="1015751" cy="435323"/>
      </dsp:txXfrm>
    </dsp:sp>
    <dsp:sp modelId="{FA92CBCB-4761-4EDE-8CDC-66705F18F678}">
      <dsp:nvSpPr>
        <dsp:cNvPr id="0" name=""/>
        <dsp:cNvSpPr/>
      </dsp:nvSpPr>
      <dsp:spPr>
        <a:xfrm rot="5400000">
          <a:off x="3579576" y="-1308162"/>
          <a:ext cx="943198" cy="60708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Points to the time the file was last accessed or read</a:t>
          </a:r>
          <a:endParaRPr lang="en-US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Not very trustworthy</a:t>
          </a:r>
          <a:endParaRPr lang="en-US" sz="1200" kern="1200" dirty="0" smtClean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Affected by virus scanners, disk defrag applications etc</a:t>
          </a:r>
          <a:endParaRPr lang="en-US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Hence often disabled by system administrators to improve file system performance</a:t>
          </a:r>
          <a:endParaRPr lang="en-US" sz="1200" kern="1200" dirty="0"/>
        </a:p>
      </dsp:txBody>
      <dsp:txXfrm rot="-5400000">
        <a:off x="1015752" y="1301705"/>
        <a:ext cx="6024805" cy="851112"/>
      </dsp:txXfrm>
    </dsp:sp>
    <dsp:sp modelId="{FD0C963C-D1F4-49D6-AA57-2B9A43C383B6}">
      <dsp:nvSpPr>
        <dsp:cNvPr id="0" name=""/>
        <dsp:cNvSpPr/>
      </dsp:nvSpPr>
      <dsp:spPr>
        <a:xfrm rot="5400000">
          <a:off x="-217661" y="2728226"/>
          <a:ext cx="1451074" cy="101575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Creation Time</a:t>
          </a:r>
          <a:endParaRPr lang="en-US" sz="1400" kern="1200" dirty="0" smtClean="0"/>
        </a:p>
      </dsp:txBody>
      <dsp:txXfrm rot="-5400000">
        <a:off x="1" y="3018441"/>
        <a:ext cx="1015751" cy="435323"/>
      </dsp:txXfrm>
    </dsp:sp>
    <dsp:sp modelId="{231C8D34-068A-47A3-9A0F-5338CAE17F32}">
      <dsp:nvSpPr>
        <dsp:cNvPr id="0" name=""/>
        <dsp:cNvSpPr/>
      </dsp:nvSpPr>
      <dsp:spPr>
        <a:xfrm rot="5400000">
          <a:off x="3579576" y="-53259"/>
          <a:ext cx="943198" cy="60708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Time when the file was created</a:t>
          </a:r>
          <a:endParaRPr lang="en-US" sz="1200" kern="1200" dirty="0"/>
        </a:p>
      </dsp:txBody>
      <dsp:txXfrm rot="-5400000">
        <a:off x="1015752" y="2556608"/>
        <a:ext cx="6024805" cy="85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BFE73-0FA6-495C-82B3-C3E7FD76E1DB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1FBC0-CF35-4085-B8FE-571EA1201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4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44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44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44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FBC0-CF35-4085-B8FE-571EA12014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4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6944" y="2130425"/>
            <a:ext cx="7086600" cy="1470025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944" y="36178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63678"/>
            <a:ext cx="2133600" cy="365125"/>
          </a:xfrm>
        </p:spPr>
        <p:txBody>
          <a:bodyPr/>
          <a:lstStyle>
            <a:lvl1pPr>
              <a:defRPr sz="900"/>
            </a:lvl1pPr>
          </a:lstStyle>
          <a:p>
            <a:fld id="{861769CD-7444-4220-992C-B1BBD7B6CCA7}" type="datetime1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63678"/>
            <a:ext cx="2895600" cy="365125"/>
          </a:xfrm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795EA-6F76-4702-BB36-9BCD5A46A672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29001"/>
            <a:ext cx="5486400" cy="3898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DADA-D1F4-48C6-AF80-A1EA29D23701}" type="datetime1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54685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2865437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title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7018" y="1654685"/>
            <a:ext cx="7169782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7018" y="2865437"/>
            <a:ext cx="5340982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 title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51318"/>
            <a:ext cx="5275828" cy="1565242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513333"/>
            <a:ext cx="5275828" cy="3612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54685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1318"/>
            <a:ext cx="5275828" cy="15652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3333"/>
            <a:ext cx="5275828" cy="36128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C8DB-615A-41FE-ABE9-4AC5A2B0565C}" type="datetime1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023327"/>
            <a:ext cx="6290474" cy="576873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352336"/>
            <a:ext cx="4038600" cy="37738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374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505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505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505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505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995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995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995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3482"/>
            <a:ext cx="6885726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469" y="1925557"/>
            <a:ext cx="5976237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995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960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960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960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960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8349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Click to edit Master title style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2805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AFEB-13BF-4DD9-8815-2E1274B098B6}" type="datetime1">
              <a:rPr lang="en-US" smtClean="0"/>
              <a:pPr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E7A-C1B1-C24D-81B4-E5D54657DD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85371" y="1593257"/>
            <a:ext cx="7344229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857251" y="750889"/>
            <a:ext cx="7391400" cy="860198"/>
          </a:xfrm>
        </p:spPr>
        <p:txBody>
          <a:bodyPr>
            <a:normAutofit/>
          </a:bodyPr>
          <a:lstStyle/>
          <a:p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18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63482"/>
            <a:ext cx="6885726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469" y="1925557"/>
            <a:ext cx="5976237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8874" y="563482"/>
            <a:ext cx="5460934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97143" y="1925557"/>
            <a:ext cx="5472665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8874" y="563482"/>
            <a:ext cx="5460934" cy="1362075"/>
          </a:xfrm>
        </p:spPr>
        <p:txBody>
          <a:bodyPr anchor="t"/>
          <a:lstStyle>
            <a:lvl1pPr algn="l">
              <a:defRPr sz="4000" b="1" cap="all" baseline="0"/>
            </a:lvl1pPr>
          </a:lstStyle>
          <a:p>
            <a:r>
              <a:rPr lang="en-US" dirty="0" smtClean="0"/>
              <a:t>Title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97143" y="1925557"/>
            <a:ext cx="5472665" cy="7194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 title</a:t>
            </a: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FDE5-F166-405C-A8AD-EE42EAC31CFF}" type="datetime1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8BEC-6F4E-4AE3-BDA7-AA726C558205}" type="datetime1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714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fld id="{815FEBB5-C298-4536-A28D-96BB862C96F1}" type="datetime1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6"/>
                </a:solidFill>
              </a:defRPr>
            </a:lvl1pPr>
          </a:lstStyle>
          <a:p>
            <a:fld id="{B92A50E9-E5F6-4F1F-91E8-37824CF40063}" type="slidenum">
              <a:rPr lang="en-US" smtClean="0"/>
              <a:t>‹#›</a:t>
            </a:fld>
            <a:endParaRPr lang="en-US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50"/>
          <a:srcRect/>
          <a:stretch>
            <a:fillRect/>
          </a:stretch>
        </p:blipFill>
        <p:spPr bwMode="auto">
          <a:xfrm>
            <a:off x="6585852" y="6174207"/>
            <a:ext cx="1455058" cy="53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756" r:id="rId36"/>
    <p:sldLayoutId id="2147483757" r:id="rId37"/>
    <p:sldLayoutId id="2147483758" r:id="rId38"/>
    <p:sldLayoutId id="2147483759" r:id="rId39"/>
    <p:sldLayoutId id="2147483760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66" r:id="rId46"/>
    <p:sldLayoutId id="2147483768" r:id="rId4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solarwinds.com/what-is-netflow" TargetMode="Externa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201" y="1314801"/>
            <a:ext cx="7997371" cy="170417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IT-648</a:t>
            </a:r>
            <a:r>
              <a:rPr lang="en-US" sz="4000" dirty="0" smtClean="0"/>
              <a:t>: IT Risk Management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0201" y="3882955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smtClean="0"/>
              <a:t>Week </a:t>
            </a:r>
            <a:r>
              <a:rPr lang="en-US" sz="2800" smtClean="0"/>
              <a:t>13</a:t>
            </a:r>
            <a:endParaRPr lang="en-US" sz="2800" dirty="0" smtClean="0"/>
          </a:p>
          <a:p>
            <a:r>
              <a:rPr lang="en-US" sz="2800" dirty="0" smtClean="0"/>
              <a:t>Sonja Streuber</a:t>
            </a:r>
            <a:endParaRPr lang="en-US" sz="2800" dirty="0"/>
          </a:p>
        </p:txBody>
      </p:sp>
      <p:pic>
        <p:nvPicPr>
          <p:cNvPr id="5" name="Picture 4" descr="http://www.dhlconsultant.com/wp-content/uploads/2014/10/IT-Security.jpg?quality=100.301507292239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3200"/>
            <a:ext cx="2933700" cy="220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8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827089"/>
            <a:ext cx="7543800" cy="773111"/>
          </a:xfrm>
        </p:spPr>
        <p:txBody>
          <a:bodyPr>
            <a:normAutofit/>
          </a:bodyPr>
          <a:lstStyle/>
          <a:p>
            <a:r>
              <a:rPr lang="en-US" dirty="0" smtClean="0"/>
              <a:t>Event viewer home screen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09600" y="1676400"/>
            <a:ext cx="7696200" cy="3048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Recently viewed nodes pane</a:t>
            </a:r>
          </a:p>
          <a:p>
            <a:pPr lvl="1"/>
            <a:r>
              <a:rPr lang="en-US" sz="1800" dirty="0" smtClean="0"/>
              <a:t>Latest event log files viewed</a:t>
            </a:r>
          </a:p>
          <a:p>
            <a:pPr lvl="2"/>
            <a:r>
              <a:rPr lang="en-US" sz="1800" dirty="0" smtClean="0"/>
              <a:t>Contains</a:t>
            </a:r>
          </a:p>
          <a:p>
            <a:pPr lvl="3"/>
            <a:r>
              <a:rPr lang="en-US" sz="1800" dirty="0" smtClean="0"/>
              <a:t>Description of the view (when available)</a:t>
            </a:r>
          </a:p>
          <a:p>
            <a:pPr lvl="3"/>
            <a:r>
              <a:rPr lang="en-US" sz="1800" dirty="0" smtClean="0"/>
              <a:t>Date the log file (node) was last modified</a:t>
            </a:r>
          </a:p>
          <a:p>
            <a:pPr lvl="3"/>
            <a:r>
              <a:rPr lang="en-US" sz="1800" dirty="0" smtClean="0"/>
              <a:t>When the file was originally created</a:t>
            </a:r>
          </a:p>
          <a:p>
            <a:pPr lvl="2"/>
            <a:r>
              <a:rPr lang="en-US" sz="1800" dirty="0" smtClean="0"/>
              <a:t>Blank date lines indicate that the file was never created</a:t>
            </a:r>
          </a:p>
          <a:p>
            <a:pPr lvl="3"/>
            <a:r>
              <a:rPr lang="en-US" sz="1800" dirty="0" smtClean="0"/>
              <a:t>Or log entries have never been appended to the 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4980" t="44372" r="19844" b="32112"/>
          <a:stretch/>
        </p:blipFill>
        <p:spPr bwMode="auto">
          <a:xfrm>
            <a:off x="685800" y="4419600"/>
            <a:ext cx="7772400" cy="1752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168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3400" y="827088"/>
            <a:ext cx="8382000" cy="7731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Event viewer home screen – contd.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09600" y="1676400"/>
            <a:ext cx="8001000" cy="3048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Log summary</a:t>
            </a:r>
          </a:p>
          <a:p>
            <a:pPr lvl="1"/>
            <a:r>
              <a:rPr lang="en-US" sz="1800" dirty="0" smtClean="0"/>
              <a:t>Describes attributes of each log file currently kept by Windows</a:t>
            </a:r>
          </a:p>
          <a:p>
            <a:pPr lvl="2"/>
            <a:r>
              <a:rPr lang="en-US" sz="1800" dirty="0" smtClean="0"/>
              <a:t>Size/Maximum Column</a:t>
            </a:r>
          </a:p>
          <a:p>
            <a:pPr lvl="3"/>
            <a:r>
              <a:rPr lang="en-US" sz="1800" dirty="0" smtClean="0"/>
              <a:t>How much space is left for growth in the log file</a:t>
            </a:r>
          </a:p>
          <a:p>
            <a:pPr lvl="3"/>
            <a:r>
              <a:rPr lang="en-US" sz="1800" dirty="0" smtClean="0"/>
              <a:t>Files nearing maximum indicate that records are rotating</a:t>
            </a:r>
          </a:p>
          <a:p>
            <a:pPr lvl="4"/>
            <a:r>
              <a:rPr lang="en-US" sz="1800" dirty="0" smtClean="0"/>
              <a:t>Therefore likely being lost</a:t>
            </a:r>
          </a:p>
          <a:p>
            <a:pPr lvl="1"/>
            <a:r>
              <a:rPr lang="en-US" sz="1800" dirty="0" smtClean="0"/>
              <a:t>Need to consider log life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l="15182" t="67368" r="19473" b="7144"/>
          <a:stretch/>
        </p:blipFill>
        <p:spPr bwMode="auto">
          <a:xfrm>
            <a:off x="685800" y="4267200"/>
            <a:ext cx="7772400" cy="1894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245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62001"/>
            <a:ext cx="7620000" cy="762000"/>
          </a:xfrm>
        </p:spPr>
        <p:txBody>
          <a:bodyPr/>
          <a:lstStyle/>
          <a:p>
            <a:r>
              <a:rPr lang="en-US" dirty="0" smtClean="0"/>
              <a:t>Types of event log files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25267687"/>
              </p:ext>
            </p:extLst>
          </p:nvPr>
        </p:nvGraphicFramePr>
        <p:xfrm>
          <a:off x="609600" y="1676400"/>
          <a:ext cx="7772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Brace 5"/>
          <p:cNvSpPr/>
          <p:nvPr/>
        </p:nvSpPr>
        <p:spPr>
          <a:xfrm rot="5400000">
            <a:off x="2667000" y="4114800"/>
            <a:ext cx="381000" cy="3581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6743700" y="3619500"/>
            <a:ext cx="381000" cy="25908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28482" y="60960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Windows XP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7241" y="5110394"/>
            <a:ext cx="19543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Since Windows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4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50889"/>
            <a:ext cx="7315200" cy="849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Forensics </a:t>
            </a:r>
            <a:r>
              <a:rPr lang="en-US" dirty="0"/>
              <a:t>E</a:t>
            </a:r>
            <a:r>
              <a:rPr lang="en-US" dirty="0" smtClean="0"/>
              <a:t>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838200" y="1600200"/>
            <a:ext cx="7772400" cy="4495800"/>
          </a:xfrm>
        </p:spPr>
        <p:txBody>
          <a:bodyPr>
            <a:noAutofit/>
          </a:bodyPr>
          <a:lstStyle/>
          <a:p>
            <a:r>
              <a:rPr lang="en-US" sz="1800" dirty="0" smtClean="0"/>
              <a:t>Screenshot from a compromised machine (next slide)</a:t>
            </a:r>
          </a:p>
          <a:p>
            <a:r>
              <a:rPr lang="en-US" sz="1800" dirty="0" smtClean="0"/>
              <a:t>Computer had McAfee Antivirus running on it--“Event ID 5000”</a:t>
            </a:r>
          </a:p>
          <a:p>
            <a:r>
              <a:rPr lang="en-US" sz="1800" dirty="0" smtClean="0"/>
              <a:t>Exported log</a:t>
            </a:r>
          </a:p>
          <a:p>
            <a:pPr lvl="1"/>
            <a:r>
              <a:rPr lang="en-US" sz="1800" dirty="0" smtClean="0"/>
              <a:t>Therefore more event details not available; however included information points to “</a:t>
            </a:r>
            <a:r>
              <a:rPr lang="en-US" sz="1800" dirty="0" err="1" smtClean="0"/>
              <a:t>VirusScan</a:t>
            </a:r>
            <a:r>
              <a:rPr lang="en-US" sz="1800" dirty="0" smtClean="0"/>
              <a:t> Enterprise” as culprit</a:t>
            </a:r>
          </a:p>
          <a:p>
            <a:pPr lvl="1"/>
            <a:r>
              <a:rPr lang="en-US" sz="1800" dirty="0" smtClean="0"/>
              <a:t>System administrator in organization would know</a:t>
            </a:r>
          </a:p>
          <a:p>
            <a:pPr lvl="2"/>
            <a:r>
              <a:rPr lang="en-US" sz="1800" dirty="0" smtClean="0"/>
              <a:t>AV engine version at the time of this incident was 5.4.1</a:t>
            </a:r>
          </a:p>
          <a:p>
            <a:pPr lvl="3"/>
            <a:r>
              <a:rPr lang="en-US" sz="1800" dirty="0" smtClean="0"/>
              <a:t>Compared with the 5.3.0 shown in the log</a:t>
            </a:r>
          </a:p>
          <a:p>
            <a:pPr lvl="2"/>
            <a:r>
              <a:rPr lang="en-US" sz="1800" dirty="0" smtClean="0"/>
              <a:t>Hence virus scanner was not up to date on this particular machine</a:t>
            </a:r>
          </a:p>
          <a:p>
            <a:r>
              <a:rPr lang="en-US" sz="1800" dirty="0" smtClean="0"/>
              <a:t>Internet search on “Event ID 5000” in connection with McAfee</a:t>
            </a:r>
          </a:p>
          <a:p>
            <a:pPr lvl="1"/>
            <a:r>
              <a:rPr lang="en-US" sz="1800" dirty="0" smtClean="0"/>
              <a:t>Error possible if On Access protection did not start up successfully</a:t>
            </a:r>
          </a:p>
          <a:p>
            <a:pPr lvl="2"/>
            <a:r>
              <a:rPr lang="en-US" sz="1800" dirty="0" smtClean="0"/>
              <a:t>Piece that keeps the machine from getting infected in real-time</a:t>
            </a:r>
          </a:p>
          <a:p>
            <a:r>
              <a:rPr lang="en-US" sz="1800" dirty="0" smtClean="0"/>
              <a:t>Follow up:  Was antivirus software running on this machine at all?</a:t>
            </a:r>
          </a:p>
        </p:txBody>
      </p:sp>
    </p:spTree>
    <p:extLst>
      <p:ext uri="{BB962C8B-B14F-4D97-AF65-F5344CB8AC3E}">
        <p14:creationId xmlns:p14="http://schemas.microsoft.com/office/powerpoint/2010/main" val="7970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827088"/>
            <a:ext cx="8458200" cy="7731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forensics example – contd.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l="14818" t="13070" r="19738" b="34194"/>
          <a:stretch/>
        </p:blipFill>
        <p:spPr bwMode="auto">
          <a:xfrm>
            <a:off x="685800" y="1876794"/>
            <a:ext cx="7772400" cy="3914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54202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6937" y="796925"/>
            <a:ext cx="4894263" cy="879475"/>
          </a:xfrm>
        </p:spPr>
        <p:txBody>
          <a:bodyPr/>
          <a:lstStyle/>
          <a:p>
            <a:r>
              <a:rPr lang="en-US" dirty="0" smtClean="0"/>
              <a:t>Event criticality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62000" y="1676400"/>
            <a:ext cx="7543800" cy="2819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Log messages tagged with labels indicating their level of urgency</a:t>
            </a:r>
          </a:p>
          <a:p>
            <a:pPr lvl="1"/>
            <a:r>
              <a:rPr lang="en-US" sz="1800" dirty="0" smtClean="0"/>
              <a:t>Custom View folder</a:t>
            </a:r>
          </a:p>
          <a:p>
            <a:pPr lvl="2"/>
            <a:r>
              <a:rPr lang="en-US" sz="1800" dirty="0" smtClean="0"/>
              <a:t>“Administrative Events” Custom View</a:t>
            </a:r>
          </a:p>
          <a:p>
            <a:pPr lvl="1"/>
            <a:r>
              <a:rPr lang="en-US" sz="1800" dirty="0" smtClean="0"/>
              <a:t>Installed by default in Windows 8</a:t>
            </a:r>
          </a:p>
          <a:p>
            <a:pPr lvl="2"/>
            <a:r>
              <a:rPr lang="en-US" sz="1800" dirty="0" smtClean="0"/>
              <a:t>Provides view of all the “Critical,” “Error” and “Warning” events from all administrative logs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r="18724" b="63563"/>
          <a:stretch/>
        </p:blipFill>
        <p:spPr bwMode="auto">
          <a:xfrm>
            <a:off x="685800" y="3733800"/>
            <a:ext cx="7772400" cy="2177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374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750889"/>
            <a:ext cx="7543800" cy="849312"/>
          </a:xfrm>
        </p:spPr>
        <p:txBody>
          <a:bodyPr/>
          <a:lstStyle/>
          <a:p>
            <a:r>
              <a:rPr lang="en-US" dirty="0" smtClean="0"/>
              <a:t>Event criticality in Windows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91796120"/>
              </p:ext>
            </p:extLst>
          </p:nvPr>
        </p:nvGraphicFramePr>
        <p:xfrm>
          <a:off x="914400" y="1828800"/>
          <a:ext cx="71628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91000"/>
            <a:ext cx="3495675" cy="24491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1" y="4648200"/>
            <a:ext cx="304800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 your Event Viewer, locate an event of each criticality level, double click on it, and take a look at it.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2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827088"/>
            <a:ext cx="7086600" cy="773112"/>
          </a:xfrm>
        </p:spPr>
        <p:txBody>
          <a:bodyPr/>
          <a:lstStyle/>
          <a:p>
            <a:r>
              <a:rPr lang="en-US" dirty="0" smtClean="0"/>
              <a:t>Event criticality – contd.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57200" y="1676400"/>
            <a:ext cx="7543800" cy="4724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Criticality levels defined by Windows</a:t>
            </a:r>
          </a:p>
          <a:p>
            <a:pPr lvl="1"/>
            <a:r>
              <a:rPr lang="en-US" sz="1800" dirty="0" smtClean="0"/>
              <a:t>Success Audit (Security log)</a:t>
            </a:r>
          </a:p>
          <a:p>
            <a:pPr lvl="2"/>
            <a:r>
              <a:rPr lang="en-US" sz="1800" dirty="0" smtClean="0"/>
              <a:t>Event that describes successful </a:t>
            </a:r>
            <a:br>
              <a:rPr lang="en-US" sz="1800" dirty="0" smtClean="0"/>
            </a:br>
            <a:r>
              <a:rPr lang="en-US" sz="1800" dirty="0" smtClean="0"/>
              <a:t>completion of an audited security event</a:t>
            </a:r>
          </a:p>
          <a:p>
            <a:pPr lvl="3"/>
            <a:r>
              <a:rPr lang="en-US" sz="1800" dirty="0" smtClean="0"/>
              <a:t>E.g.  a user logs on to the computer</a:t>
            </a:r>
          </a:p>
          <a:p>
            <a:pPr lvl="1"/>
            <a:r>
              <a:rPr lang="en-US" sz="1800" dirty="0" smtClean="0"/>
              <a:t>Failure Audit (Security log)</a:t>
            </a:r>
          </a:p>
          <a:p>
            <a:pPr lvl="2"/>
            <a:r>
              <a:rPr lang="en-US" sz="1800" dirty="0" smtClean="0"/>
              <a:t>Event that describes an audited security event that did not complete successfully</a:t>
            </a:r>
          </a:p>
          <a:p>
            <a:pPr lvl="3"/>
            <a:r>
              <a:rPr lang="en-US" sz="1800" dirty="0" smtClean="0"/>
              <a:t>E.g. when a user cannot access a network drive</a:t>
            </a:r>
            <a:endParaRPr lang="en-US" sz="1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1743075"/>
            <a:ext cx="27146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27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92A50E9-E5F6-4F1F-91E8-37824CF400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685800"/>
            <a:ext cx="4953000" cy="914400"/>
          </a:xfrm>
        </p:spPr>
        <p:txBody>
          <a:bodyPr/>
          <a:lstStyle/>
          <a:p>
            <a:r>
              <a:rPr lang="en-US" dirty="0" smtClean="0"/>
              <a:t>UNIX logs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838200" y="1676400"/>
            <a:ext cx="2438400" cy="4381500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Syslog</a:t>
            </a:r>
            <a:endParaRPr lang="en-US" sz="1800" dirty="0" smtClean="0"/>
          </a:p>
          <a:p>
            <a:pPr lvl="1"/>
            <a:r>
              <a:rPr lang="en-US" sz="1800" dirty="0" smtClean="0"/>
              <a:t>Service</a:t>
            </a:r>
          </a:p>
          <a:p>
            <a:pPr lvl="1"/>
            <a:r>
              <a:rPr lang="en-US" sz="1800" dirty="0" smtClean="0"/>
              <a:t>File</a:t>
            </a:r>
          </a:p>
          <a:p>
            <a:r>
              <a:rPr lang="en-US" sz="1800" dirty="0" smtClean="0"/>
              <a:t>Standard log files</a:t>
            </a:r>
          </a:p>
          <a:p>
            <a:pPr lvl="1"/>
            <a:r>
              <a:rPr lang="en-US" sz="1800" dirty="0" smtClean="0"/>
              <a:t>Messages or syslog</a:t>
            </a:r>
          </a:p>
          <a:p>
            <a:pPr lvl="1"/>
            <a:r>
              <a:rPr lang="en-US" sz="1800" dirty="0" smtClean="0"/>
              <a:t>Authentication log</a:t>
            </a:r>
          </a:p>
          <a:p>
            <a:pPr lvl="1"/>
            <a:r>
              <a:rPr lang="en-US" sz="1800" dirty="0" err="1" smtClean="0"/>
              <a:t>Wtmp</a:t>
            </a:r>
            <a:endParaRPr lang="en-US" sz="1800" dirty="0" smtClean="0"/>
          </a:p>
          <a:p>
            <a:pPr lvl="1"/>
            <a:r>
              <a:rPr lang="en-US" sz="1800" dirty="0" err="1" smtClean="0"/>
              <a:t>Utmp</a:t>
            </a:r>
            <a:endParaRPr lang="en-US" sz="1800" dirty="0" smtClean="0"/>
          </a:p>
          <a:p>
            <a:pPr lvl="1"/>
            <a:r>
              <a:rPr lang="en-US" sz="1800" dirty="0" smtClean="0"/>
              <a:t>Web server logs</a:t>
            </a:r>
          </a:p>
          <a:p>
            <a:pPr lvl="1"/>
            <a:r>
              <a:rPr lang="en-US" sz="1800" dirty="0" smtClean="0"/>
              <a:t>Netflow logs</a:t>
            </a:r>
          </a:p>
          <a:p>
            <a:pPr lvl="1"/>
            <a:r>
              <a:rPr lang="en-US" sz="1800" dirty="0" smtClean="0"/>
              <a:t>Other logs</a:t>
            </a:r>
          </a:p>
          <a:p>
            <a:endParaRPr lang="en-US" sz="1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5035456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54102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Contents of /</a:t>
            </a:r>
            <a:r>
              <a:rPr lang="en-US" dirty="0" err="1" smtClean="0"/>
              <a:t>var</a:t>
            </a:r>
            <a:r>
              <a:rPr lang="en-US" dirty="0" smtClean="0"/>
              <a:t>/log on CentOS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48200" y="2971800"/>
            <a:ext cx="1066800" cy="60960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4267200"/>
            <a:ext cx="1066800" cy="60960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81800" y="3886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Equivalent to syslog on CentOS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1"/>
            <a:endCxn id="6" idx="3"/>
          </p:cNvCxnSpPr>
          <p:nvPr/>
        </p:nvCxnSpPr>
        <p:spPr>
          <a:xfrm flipH="1" flipV="1">
            <a:off x="5715000" y="3276600"/>
            <a:ext cx="1066800" cy="1071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3"/>
          </p:cNvCxnSpPr>
          <p:nvPr/>
        </p:nvCxnSpPr>
        <p:spPr>
          <a:xfrm flipH="1">
            <a:off x="5715000" y="4347865"/>
            <a:ext cx="1066800" cy="2241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1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6300" y="789781"/>
            <a:ext cx="5275263" cy="8207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Agenda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01688885"/>
              </p:ext>
            </p:extLst>
          </p:nvPr>
        </p:nvGraphicFramePr>
        <p:xfrm>
          <a:off x="876299" y="1709738"/>
          <a:ext cx="7307001" cy="2523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61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44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#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Topic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Reading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Due </a:t>
                      </a:r>
                      <a:r>
                        <a:rPr lang="en-US" sz="1600" dirty="0" smtClean="0">
                          <a:effectLst/>
                        </a:rPr>
                        <a:t>11:59 pm CST on Blackboard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13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Incident Analysis:  Log analysis, Event criticality, General log configuration and maintenance, Live Incident response, Timelines, Other forensics topics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Agrawal 12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Other materials on Blackboard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W: Post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F: Responses S: LAB_13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3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750889"/>
            <a:ext cx="4513263" cy="849312"/>
          </a:xfrm>
        </p:spPr>
        <p:txBody>
          <a:bodyPr/>
          <a:lstStyle/>
          <a:p>
            <a:r>
              <a:rPr lang="en-US" dirty="0" err="1" smtClean="0"/>
              <a:t>Syslog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467600" cy="3733800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Syslog</a:t>
            </a:r>
            <a:r>
              <a:rPr lang="en-US" sz="1800" dirty="0" smtClean="0"/>
              <a:t> service</a:t>
            </a:r>
          </a:p>
          <a:p>
            <a:pPr lvl="1"/>
            <a:r>
              <a:rPr lang="en-US" sz="1800" dirty="0" smtClean="0"/>
              <a:t>Process designed to handle messages for programs that are “</a:t>
            </a:r>
            <a:r>
              <a:rPr lang="en-US" sz="1800" dirty="0" err="1" smtClean="0"/>
              <a:t>syslog</a:t>
            </a:r>
            <a:r>
              <a:rPr lang="en-US" sz="1800" dirty="0" smtClean="0"/>
              <a:t>-aware”</a:t>
            </a:r>
          </a:p>
          <a:p>
            <a:pPr lvl="1"/>
            <a:r>
              <a:rPr lang="en-US" sz="1800" dirty="0" smtClean="0"/>
              <a:t>Any programmer can use </a:t>
            </a:r>
            <a:r>
              <a:rPr lang="en-US" sz="1800" dirty="0" err="1" smtClean="0"/>
              <a:t>syslog</a:t>
            </a:r>
            <a:r>
              <a:rPr lang="en-US" sz="1800" dirty="0" smtClean="0"/>
              <a:t> facility</a:t>
            </a:r>
          </a:p>
          <a:p>
            <a:pPr lvl="2"/>
            <a:r>
              <a:rPr lang="en-US" sz="1800" dirty="0" smtClean="0"/>
              <a:t>Store log information on a location specified in the </a:t>
            </a:r>
            <a:r>
              <a:rPr lang="en-US" sz="1800" dirty="0" err="1" smtClean="0"/>
              <a:t>syslog.conf</a:t>
            </a:r>
            <a:r>
              <a:rPr lang="en-US" sz="1800" dirty="0" smtClean="0"/>
              <a:t> configuration file</a:t>
            </a:r>
          </a:p>
          <a:p>
            <a:r>
              <a:rPr lang="en-US" sz="1800" dirty="0" smtClean="0"/>
              <a:t>To use syslog service</a:t>
            </a:r>
          </a:p>
          <a:p>
            <a:pPr lvl="1"/>
            <a:r>
              <a:rPr lang="en-US" sz="1800" dirty="0" smtClean="0"/>
              <a:t>Specify selectors</a:t>
            </a:r>
          </a:p>
          <a:p>
            <a:pPr lvl="2"/>
            <a:r>
              <a:rPr lang="en-US" sz="1800" dirty="0" smtClean="0"/>
              <a:t>Two parts</a:t>
            </a:r>
          </a:p>
          <a:p>
            <a:pPr lvl="3"/>
            <a:r>
              <a:rPr lang="en-US" sz="1800" dirty="0" smtClean="0"/>
              <a:t>Facility</a:t>
            </a:r>
          </a:p>
          <a:p>
            <a:pPr lvl="3"/>
            <a:r>
              <a:rPr lang="en-US" sz="1800" dirty="0" smtClean="0"/>
              <a:t>Priority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4801" y="4114800"/>
            <a:ext cx="37338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Review /</a:t>
            </a:r>
            <a:r>
              <a:rPr lang="en-US" dirty="0" err="1" smtClean="0">
                <a:solidFill>
                  <a:schemeClr val="tx1"/>
                </a:solidFill>
              </a:rPr>
              <a:t>var</a:t>
            </a:r>
            <a:r>
              <a:rPr lang="en-US" dirty="0" smtClean="0">
                <a:solidFill>
                  <a:schemeClr val="tx1"/>
                </a:solidFill>
              </a:rPr>
              <a:t>/log/messages and /</a:t>
            </a:r>
            <a:r>
              <a:rPr lang="en-US" dirty="0" err="1" smtClean="0">
                <a:solidFill>
                  <a:schemeClr val="tx1"/>
                </a:solidFill>
              </a:rPr>
              <a:t>var</a:t>
            </a:r>
            <a:r>
              <a:rPr lang="en-US" dirty="0" smtClean="0">
                <a:solidFill>
                  <a:schemeClr val="tx1"/>
                </a:solidFill>
              </a:rPr>
              <a:t>/log/secure to determine what information each log holds.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2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50889"/>
            <a:ext cx="4437063" cy="849312"/>
          </a:xfrm>
        </p:spPr>
        <p:txBody>
          <a:bodyPr/>
          <a:lstStyle/>
          <a:p>
            <a:r>
              <a:rPr lang="en-US" dirty="0" err="1" smtClean="0"/>
              <a:t>Syslog</a:t>
            </a:r>
            <a:r>
              <a:rPr lang="en-US" dirty="0" smtClean="0"/>
              <a:t> facility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543800" cy="3962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Specifies service that produced the error message</a:t>
            </a:r>
          </a:p>
          <a:p>
            <a:pPr lvl="1"/>
            <a:r>
              <a:rPr lang="en-US" sz="1800" dirty="0" smtClean="0"/>
              <a:t>Defined services</a:t>
            </a:r>
          </a:p>
          <a:p>
            <a:pPr lvl="2"/>
            <a:r>
              <a:rPr lang="en-US" sz="1800" dirty="0" smtClean="0"/>
              <a:t>E.g. auth, </a:t>
            </a:r>
            <a:r>
              <a:rPr lang="en-US" sz="1800" dirty="0" err="1" smtClean="0"/>
              <a:t>authpriv</a:t>
            </a:r>
            <a:r>
              <a:rPr lang="en-US" sz="1800" dirty="0" smtClean="0"/>
              <a:t>, </a:t>
            </a:r>
            <a:r>
              <a:rPr lang="en-US" sz="1800" dirty="0" err="1" smtClean="0"/>
              <a:t>cron</a:t>
            </a:r>
            <a:r>
              <a:rPr lang="en-US" sz="1800" dirty="0" smtClean="0"/>
              <a:t>, daemon, kern, </a:t>
            </a:r>
            <a:r>
              <a:rPr lang="en-US" sz="1800" dirty="0" err="1" smtClean="0"/>
              <a:t>lpr</a:t>
            </a:r>
            <a:r>
              <a:rPr lang="en-US" sz="1800" dirty="0" smtClean="0"/>
              <a:t>, and mail</a:t>
            </a:r>
          </a:p>
          <a:p>
            <a:pPr lvl="3"/>
            <a:r>
              <a:rPr lang="en-US" sz="1800" dirty="0" smtClean="0"/>
              <a:t>For instance email subsystem log messages would be logged using the mail facility</a:t>
            </a:r>
          </a:p>
          <a:p>
            <a:pPr lvl="1"/>
            <a:r>
              <a:rPr lang="en-US" sz="1800" dirty="0" smtClean="0"/>
              <a:t>Locally developed code</a:t>
            </a:r>
          </a:p>
          <a:p>
            <a:pPr lvl="2"/>
            <a:r>
              <a:rPr lang="en-US" sz="1800" dirty="0" smtClean="0"/>
              <a:t>local0 through local7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1" y="4648200"/>
            <a:ext cx="70104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Research which processes write to /</a:t>
            </a:r>
            <a:r>
              <a:rPr lang="en-US" dirty="0" err="1" smtClean="0">
                <a:solidFill>
                  <a:schemeClr val="tx1"/>
                </a:solidFill>
              </a:rPr>
              <a:t>var</a:t>
            </a:r>
            <a:r>
              <a:rPr lang="en-US" dirty="0" smtClean="0">
                <a:solidFill>
                  <a:schemeClr val="tx1"/>
                </a:solidFill>
              </a:rPr>
              <a:t>/log/message and /</a:t>
            </a:r>
            <a:r>
              <a:rPr lang="en-US" dirty="0" err="1" smtClean="0">
                <a:solidFill>
                  <a:schemeClr val="tx1"/>
                </a:solidFill>
              </a:rPr>
              <a:t>var</a:t>
            </a:r>
            <a:r>
              <a:rPr lang="en-US" dirty="0" smtClean="0">
                <a:solidFill>
                  <a:schemeClr val="tx1"/>
                </a:solidFill>
              </a:rPr>
              <a:t>/log/secure.  Can you find the location of the .</a:t>
            </a:r>
            <a:r>
              <a:rPr lang="en-US" dirty="0" err="1" smtClean="0">
                <a:solidFill>
                  <a:schemeClr val="tx1"/>
                </a:solidFill>
              </a:rPr>
              <a:t>conf</a:t>
            </a:r>
            <a:r>
              <a:rPr lang="en-US" dirty="0" smtClean="0">
                <a:solidFill>
                  <a:schemeClr val="tx1"/>
                </a:solidFill>
              </a:rPr>
              <a:t> file for each of these processes?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14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50889"/>
            <a:ext cx="4437063" cy="849312"/>
          </a:xfrm>
        </p:spPr>
        <p:txBody>
          <a:bodyPr/>
          <a:lstStyle/>
          <a:p>
            <a:r>
              <a:rPr lang="en-US" dirty="0" err="1" smtClean="0"/>
              <a:t>Syslog</a:t>
            </a:r>
            <a:r>
              <a:rPr lang="en-US" dirty="0" smtClean="0"/>
              <a:t> priority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838200" y="1676400"/>
            <a:ext cx="7543800" cy="4419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One of the following</a:t>
            </a:r>
          </a:p>
          <a:p>
            <a:pPr lvl="1"/>
            <a:r>
              <a:rPr lang="en-US" sz="1800" dirty="0" smtClean="0"/>
              <a:t>debug, info, notice, warning, warn (same as warning), err, error (same as err), </a:t>
            </a:r>
            <a:r>
              <a:rPr lang="en-US" sz="1800" dirty="0" err="1" smtClean="0"/>
              <a:t>crit</a:t>
            </a:r>
            <a:r>
              <a:rPr lang="en-US" sz="1800" dirty="0" smtClean="0"/>
              <a:t>, alert, </a:t>
            </a:r>
            <a:r>
              <a:rPr lang="en-US" sz="1800" dirty="0" err="1" smtClean="0"/>
              <a:t>emerg</a:t>
            </a:r>
            <a:r>
              <a:rPr lang="en-US" sz="1800" dirty="0" smtClean="0"/>
              <a:t>, panic (same as </a:t>
            </a:r>
            <a:r>
              <a:rPr lang="en-US" sz="1800" dirty="0" err="1" smtClean="0"/>
              <a:t>emerg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Classifies message by criticality</a:t>
            </a:r>
          </a:p>
          <a:p>
            <a:r>
              <a:rPr lang="en-US" sz="1800" dirty="0" smtClean="0"/>
              <a:t>Priorities are additive</a:t>
            </a:r>
          </a:p>
          <a:p>
            <a:pPr lvl="1"/>
            <a:r>
              <a:rPr lang="en-US" sz="1800" dirty="0" smtClean="0"/>
              <a:t>Messages with specified priority and all higher priorities will be logged</a:t>
            </a:r>
          </a:p>
          <a:p>
            <a:pPr lvl="2"/>
            <a:r>
              <a:rPr lang="en-US" sz="1800" dirty="0" smtClean="0"/>
              <a:t>E.g. the selector </a:t>
            </a:r>
            <a:r>
              <a:rPr lang="en-US" sz="1800" dirty="0" err="1" smtClean="0"/>
              <a:t>mail.warn</a:t>
            </a:r>
            <a:r>
              <a:rPr lang="en-US" sz="1800" dirty="0" smtClean="0"/>
              <a:t> will match messages with the priority warn, err, </a:t>
            </a:r>
            <a:r>
              <a:rPr lang="en-US" sz="1800" dirty="0" err="1" smtClean="0"/>
              <a:t>crit</a:t>
            </a:r>
            <a:r>
              <a:rPr lang="en-US" sz="1800" dirty="0" smtClean="0"/>
              <a:t> and </a:t>
            </a:r>
            <a:r>
              <a:rPr lang="en-US" sz="1800" dirty="0" err="1" smtClean="0"/>
              <a:t>emerg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702451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50889"/>
            <a:ext cx="6781800" cy="849312"/>
          </a:xfrm>
        </p:spPr>
        <p:txBody>
          <a:bodyPr>
            <a:normAutofit/>
          </a:bodyPr>
          <a:lstStyle/>
          <a:p>
            <a:r>
              <a:rPr lang="en-US" dirty="0" err="1" smtClean="0"/>
              <a:t>Syslog</a:t>
            </a:r>
            <a:r>
              <a:rPr lang="en-US" dirty="0" smtClean="0"/>
              <a:t> configuration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467600" cy="4191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Specified in a configuration file</a:t>
            </a:r>
          </a:p>
          <a:p>
            <a:pPr lvl="1"/>
            <a:r>
              <a:rPr lang="en-US" sz="1800" dirty="0" smtClean="0"/>
              <a:t>Composed by combining a selector coupled with an action</a:t>
            </a:r>
          </a:p>
          <a:p>
            <a:r>
              <a:rPr lang="en-US" sz="1800" dirty="0" smtClean="0"/>
              <a:t>Action</a:t>
            </a:r>
          </a:p>
          <a:p>
            <a:pPr lvl="1"/>
            <a:r>
              <a:rPr lang="en-US" sz="1800" dirty="0" smtClean="0"/>
              <a:t>Specifies what needs to be done when a matching message is generated</a:t>
            </a:r>
          </a:p>
          <a:p>
            <a:pPr lvl="1"/>
            <a:r>
              <a:rPr lang="en-US" sz="1800" dirty="0" smtClean="0"/>
              <a:t>Could be</a:t>
            </a:r>
          </a:p>
          <a:p>
            <a:pPr lvl="2"/>
            <a:r>
              <a:rPr lang="en-US" sz="1800" dirty="0" smtClean="0"/>
              <a:t>A filename, such as /</a:t>
            </a:r>
            <a:r>
              <a:rPr lang="en-US" sz="1800" dirty="0" err="1" smtClean="0"/>
              <a:t>var</a:t>
            </a:r>
            <a:r>
              <a:rPr lang="en-US" sz="1800" dirty="0" smtClean="0"/>
              <a:t>/</a:t>
            </a:r>
            <a:r>
              <a:rPr lang="en-US" sz="1800" dirty="0" err="1" smtClean="0"/>
              <a:t>adm</a:t>
            </a:r>
            <a:r>
              <a:rPr lang="en-US" sz="1800" dirty="0" smtClean="0"/>
              <a:t>/messages</a:t>
            </a:r>
          </a:p>
          <a:p>
            <a:pPr lvl="2"/>
            <a:r>
              <a:rPr lang="en-US" sz="1800" dirty="0" smtClean="0"/>
              <a:t>A forward to the </a:t>
            </a:r>
            <a:r>
              <a:rPr lang="en-US" sz="1800" dirty="0" err="1" smtClean="0"/>
              <a:t>syslog</a:t>
            </a:r>
            <a:r>
              <a:rPr lang="en-US" sz="1800" dirty="0" smtClean="0"/>
              <a:t> service on another host</a:t>
            </a:r>
          </a:p>
          <a:p>
            <a:pPr lvl="3"/>
            <a:r>
              <a:rPr lang="en-US" sz="1800" dirty="0" smtClean="0"/>
              <a:t>E.g. @hostname</a:t>
            </a:r>
          </a:p>
          <a:p>
            <a:pPr lvl="2"/>
            <a:r>
              <a:rPr lang="en-US" sz="1800" dirty="0" smtClean="0"/>
              <a:t>Write the log information to the user’s screen</a:t>
            </a:r>
          </a:p>
          <a:p>
            <a:pPr lvl="3"/>
            <a:r>
              <a:rPr lang="en-US" sz="1800" dirty="0" smtClean="0"/>
              <a:t>Specifying the username</a:t>
            </a:r>
          </a:p>
          <a:p>
            <a:pPr lvl="4"/>
            <a:r>
              <a:rPr lang="en-US" sz="1800" dirty="0" smtClean="0"/>
              <a:t>* for all users</a:t>
            </a:r>
          </a:p>
        </p:txBody>
      </p:sp>
    </p:spTree>
    <p:extLst>
      <p:ext uri="{BB962C8B-B14F-4D97-AF65-F5344CB8AC3E}">
        <p14:creationId xmlns:p14="http://schemas.microsoft.com/office/powerpoint/2010/main" val="380858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838201"/>
            <a:ext cx="7620000" cy="762000"/>
          </a:xfrm>
        </p:spPr>
        <p:txBody>
          <a:bodyPr/>
          <a:lstStyle/>
          <a:p>
            <a:r>
              <a:rPr lang="en-US" dirty="0" err="1" smtClean="0"/>
              <a:t>Syslog</a:t>
            </a:r>
            <a:r>
              <a:rPr lang="en-US" dirty="0" smtClean="0"/>
              <a:t> configuration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3276600"/>
            <a:ext cx="7848600" cy="28194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/>
              <a:t>Line 1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All messages classified as info or higher priority, regardless of facility (*.info) will be written to /</a:t>
            </a:r>
            <a:r>
              <a:rPr lang="en-US" sz="1600" dirty="0" err="1" smtClean="0"/>
              <a:t>var</a:t>
            </a:r>
            <a:r>
              <a:rPr lang="en-US" sz="1600" dirty="0" smtClean="0"/>
              <a:t>/log/messages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Exceptions to this rule are messages from mail, </a:t>
            </a:r>
            <a:r>
              <a:rPr lang="en-US" sz="1600" dirty="0" err="1" smtClean="0"/>
              <a:t>authpriv</a:t>
            </a:r>
            <a:r>
              <a:rPr lang="en-US" sz="1600" dirty="0" smtClean="0"/>
              <a:t> and </a:t>
            </a:r>
            <a:r>
              <a:rPr lang="en-US" sz="1600" dirty="0" err="1" smtClean="0"/>
              <a:t>cron</a:t>
            </a:r>
            <a:r>
              <a:rPr lang="en-US" sz="1600" dirty="0" smtClean="0"/>
              <a:t> facilities:  None priority</a:t>
            </a:r>
          </a:p>
          <a:p>
            <a:pPr>
              <a:spcBef>
                <a:spcPts val="0"/>
              </a:spcBef>
            </a:pPr>
            <a:r>
              <a:rPr lang="en-US" sz="1600" dirty="0" smtClean="0"/>
              <a:t>Lines 2-4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All messages from specified facilities are written to their respective log files</a:t>
            </a:r>
          </a:p>
          <a:p>
            <a:pPr>
              <a:spcBef>
                <a:spcPts val="0"/>
              </a:spcBef>
            </a:pPr>
            <a:r>
              <a:rPr lang="en-US" sz="1600" dirty="0" smtClean="0"/>
              <a:t>Line 5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All messages with the priority of </a:t>
            </a:r>
            <a:r>
              <a:rPr lang="en-US" sz="1600" dirty="0" err="1" smtClean="0"/>
              <a:t>emerg</a:t>
            </a:r>
            <a:endParaRPr lang="en-US" sz="1600" dirty="0" smtClean="0"/>
          </a:p>
          <a:p>
            <a:pPr lvl="2">
              <a:spcBef>
                <a:spcPts val="0"/>
              </a:spcBef>
            </a:pPr>
            <a:r>
              <a:rPr lang="en-US" sz="1600" dirty="0" smtClean="0"/>
              <a:t>Typically only used if a system shutdown is eminent</a:t>
            </a:r>
          </a:p>
          <a:p>
            <a:pPr lvl="2">
              <a:spcBef>
                <a:spcPts val="0"/>
              </a:spcBef>
            </a:pPr>
            <a:r>
              <a:rPr lang="en-US" sz="1600" dirty="0" smtClean="0"/>
              <a:t>Written to the screen of all users currently logged into the server (*)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714500"/>
            <a:ext cx="47910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18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750889"/>
            <a:ext cx="8001000" cy="849312"/>
          </a:xfrm>
        </p:spPr>
        <p:txBody>
          <a:bodyPr/>
          <a:lstStyle/>
          <a:p>
            <a:r>
              <a:rPr lang="en-US" dirty="0" err="1" smtClean="0"/>
              <a:t>Syslog</a:t>
            </a:r>
            <a:r>
              <a:rPr lang="en-US" dirty="0" smtClean="0"/>
              <a:t> configuration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838200" y="1752600"/>
            <a:ext cx="7696200" cy="4419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Syslog configuration allows administrator to specify location of logs</a:t>
            </a:r>
          </a:p>
          <a:p>
            <a:pPr lvl="1"/>
            <a:r>
              <a:rPr lang="en-US" sz="1800" dirty="0" smtClean="0"/>
              <a:t>May choose locations different from the conventional location</a:t>
            </a:r>
          </a:p>
          <a:p>
            <a:pPr lvl="2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r>
              <a:rPr lang="en-US" sz="1800" dirty="0" smtClean="0"/>
              <a:t>In an investigation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 directory and its contents are empty</a:t>
            </a:r>
          </a:p>
          <a:p>
            <a:pPr lvl="2"/>
            <a:r>
              <a:rPr lang="en-US" sz="1800" dirty="0" smtClean="0"/>
              <a:t>Does not mean someone removed them</a:t>
            </a:r>
          </a:p>
          <a:p>
            <a:pPr lvl="3"/>
            <a:r>
              <a:rPr lang="en-US" sz="1800" dirty="0" smtClean="0"/>
              <a:t>Or that system does not log activity</a:t>
            </a:r>
          </a:p>
          <a:p>
            <a:pPr lvl="1"/>
            <a:r>
              <a:rPr lang="en-US" sz="1800" dirty="0" smtClean="0"/>
              <a:t>Administrator may have put logs in a different location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7215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" y="750889"/>
            <a:ext cx="4589463" cy="849312"/>
          </a:xfrm>
        </p:spPr>
        <p:txBody>
          <a:bodyPr/>
          <a:lstStyle/>
          <a:p>
            <a:r>
              <a:rPr lang="en-US" dirty="0" smtClean="0"/>
              <a:t>Standard log files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315200" cy="4343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Messages or syslog</a:t>
            </a:r>
          </a:p>
          <a:p>
            <a:pPr lvl="1"/>
            <a:r>
              <a:rPr lang="en-US" sz="1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/log/messages</a:t>
            </a:r>
            <a:r>
              <a:rPr lang="en-US" sz="1800" dirty="0" smtClean="0"/>
              <a:t> or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/log/syslog</a:t>
            </a:r>
          </a:p>
          <a:p>
            <a:pPr lvl="1"/>
            <a:r>
              <a:rPr lang="en-US" sz="1800" dirty="0" smtClean="0"/>
              <a:t>Default location of syslog service messages</a:t>
            </a:r>
          </a:p>
          <a:p>
            <a:pPr lvl="1"/>
            <a:r>
              <a:rPr lang="en-US" sz="1800" dirty="0" smtClean="0"/>
              <a:t>Messages are designed for parsing by standard UNIX utilities</a:t>
            </a:r>
          </a:p>
          <a:p>
            <a:endParaRPr lang="en-US" sz="1800" dirty="0" smtClean="0"/>
          </a:p>
          <a:p>
            <a:r>
              <a:rPr lang="en-US" sz="1800" dirty="0" smtClean="0"/>
              <a:t>Authentication log</a:t>
            </a:r>
          </a:p>
          <a:p>
            <a:pPr lvl="1"/>
            <a:r>
              <a:rPr lang="en-US" sz="1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/log/secure</a:t>
            </a:r>
            <a:r>
              <a:rPr lang="en-US" sz="1800" dirty="0" smtClean="0"/>
              <a:t> or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/log/auth.log</a:t>
            </a:r>
          </a:p>
          <a:p>
            <a:pPr lvl="1"/>
            <a:r>
              <a:rPr lang="en-US" sz="1800" dirty="0" smtClean="0"/>
              <a:t>Records connection attempts and results of such attempts</a:t>
            </a:r>
          </a:p>
          <a:p>
            <a:pPr lvl="2"/>
            <a:r>
              <a:rPr lang="en-US" sz="1800" dirty="0" smtClean="0"/>
              <a:t>Can indicate brute force connection attempts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53307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750889"/>
            <a:ext cx="4284663" cy="773112"/>
          </a:xfrm>
        </p:spPr>
        <p:txBody>
          <a:bodyPr/>
          <a:lstStyle/>
          <a:p>
            <a:r>
              <a:rPr lang="en-US" dirty="0" err="1" smtClean="0"/>
              <a:t>wtmp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1066800" y="4038601"/>
            <a:ext cx="6521816" cy="220979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/log/</a:t>
            </a:r>
            <a:r>
              <a:rPr lang="en-US" sz="1800" dirty="0" err="1" smtClean="0"/>
              <a:t>wtmp</a:t>
            </a:r>
            <a:endParaRPr lang="en-US" sz="1800" dirty="0" smtClean="0"/>
          </a:p>
          <a:p>
            <a:pPr lvl="1"/>
            <a:r>
              <a:rPr lang="en-US" sz="1800" dirty="0" smtClean="0"/>
              <a:t>Historical login and logout information</a:t>
            </a:r>
          </a:p>
          <a:p>
            <a:pPr lvl="2"/>
            <a:r>
              <a:rPr lang="en-US" sz="1800" dirty="0" smtClean="0"/>
              <a:t>Binary file</a:t>
            </a:r>
          </a:p>
          <a:p>
            <a:r>
              <a:rPr lang="en-US" sz="1800" dirty="0" smtClean="0"/>
              <a:t>Used by other commands</a:t>
            </a:r>
          </a:p>
          <a:p>
            <a:pPr lvl="1"/>
            <a:r>
              <a:rPr lang="en-US" sz="1800" dirty="0" smtClean="0"/>
              <a:t>Who:  Last logged in users</a:t>
            </a:r>
          </a:p>
          <a:p>
            <a:pPr lvl="1"/>
            <a:r>
              <a:rPr lang="en-US" sz="1800" dirty="0"/>
              <a:t>l</a:t>
            </a:r>
            <a:r>
              <a:rPr lang="en-US" sz="1800" dirty="0" smtClean="0"/>
              <a:t>ast:  Recent reboots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504" t="31155" r="44244" b="42097"/>
          <a:stretch/>
        </p:blipFill>
        <p:spPr bwMode="auto">
          <a:xfrm>
            <a:off x="914400" y="1663700"/>
            <a:ext cx="7391400" cy="228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577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50889"/>
            <a:ext cx="4360863" cy="849312"/>
          </a:xfrm>
        </p:spPr>
        <p:txBody>
          <a:bodyPr/>
          <a:lstStyle/>
          <a:p>
            <a:r>
              <a:rPr lang="en-US" dirty="0" err="1" smtClean="0"/>
              <a:t>Utmp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62000" y="3657600"/>
            <a:ext cx="8001000" cy="1635125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Currently logged in users</a:t>
            </a:r>
          </a:p>
          <a:p>
            <a:pPr lvl="1"/>
            <a:r>
              <a:rPr lang="en-US" sz="1800" dirty="0" smtClean="0"/>
              <a:t>Binary file</a:t>
            </a:r>
          </a:p>
          <a:p>
            <a:r>
              <a:rPr lang="en-US" sz="1800" dirty="0" smtClean="0"/>
              <a:t>Located in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/run, or /</a:t>
            </a:r>
            <a:r>
              <a:rPr lang="en-US" sz="1800" dirty="0" err="1" smtClean="0"/>
              <a:t>var</a:t>
            </a:r>
            <a:r>
              <a:rPr lang="en-US" sz="1800" dirty="0" smtClean="0"/>
              <a:t>/</a:t>
            </a:r>
            <a:r>
              <a:rPr lang="en-US" sz="1800" dirty="0" err="1" smtClean="0"/>
              <a:t>adm</a:t>
            </a:r>
            <a:endParaRPr lang="en-US" sz="1800" dirty="0" smtClean="0"/>
          </a:p>
          <a:p>
            <a:r>
              <a:rPr lang="en-US" sz="1800" dirty="0" smtClean="0"/>
              <a:t>w command:  If an unknown host is seen, enter incident response mode</a:t>
            </a:r>
            <a:endParaRPr lang="en-US" sz="18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884" t="31307" r="43294" b="50152"/>
          <a:stretch/>
        </p:blipFill>
        <p:spPr bwMode="auto">
          <a:xfrm>
            <a:off x="990601" y="1727200"/>
            <a:ext cx="7315200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421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750889"/>
            <a:ext cx="4513263" cy="773112"/>
          </a:xfrm>
        </p:spPr>
        <p:txBody>
          <a:bodyPr/>
          <a:lstStyle/>
          <a:p>
            <a:r>
              <a:rPr lang="en-US" dirty="0" smtClean="0"/>
              <a:t>Web server logs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850900" y="1752600"/>
            <a:ext cx="1816100" cy="3048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Web servers are the most common attack path</a:t>
            </a:r>
          </a:p>
          <a:p>
            <a:r>
              <a:rPr lang="en-US" sz="1800" dirty="0" smtClean="0"/>
              <a:t>Access and error logs can be useful sources of data</a:t>
            </a:r>
            <a:endParaRPr lang="en-US" sz="1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895600" y="1752600"/>
            <a:ext cx="5791200" cy="43434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xxx.2xx.89.16 - - [09/May/2012:11:41:37 -0400] "GET /login HTTP/1.1" 404 338</a:t>
            </a:r>
          </a:p>
          <a:p>
            <a:pPr marL="0" indent="0">
              <a:buNone/>
            </a:pPr>
            <a:r>
              <a:rPr lang="en-US" sz="1000" dirty="0"/>
              <a:t>xxx.2xx.89.16 - - [09/May/2012:11:41:37 -0400] "GET /</a:t>
            </a:r>
            <a:r>
              <a:rPr lang="en-US" sz="1000" dirty="0" err="1"/>
              <a:t>sws</a:t>
            </a:r>
            <a:r>
              <a:rPr lang="en-US" sz="1000" dirty="0"/>
              <a:t>/data/sws_data.js HTTP/1.1" 404 353</a:t>
            </a:r>
          </a:p>
          <a:p>
            <a:pPr marL="0" indent="0">
              <a:buNone/>
            </a:pPr>
            <a:r>
              <a:rPr lang="en-US" sz="1000" dirty="0"/>
              <a:t>xxx.2xx.89.16 - - [09/May/2012:11:41:37 -0400] "GET /</a:t>
            </a:r>
            <a:r>
              <a:rPr lang="en-US" sz="1000" dirty="0" err="1"/>
              <a:t>wcd</a:t>
            </a:r>
            <a:r>
              <a:rPr lang="en-US" sz="1000" dirty="0"/>
              <a:t>/system.xml HTTP/1.1" 404 347</a:t>
            </a:r>
          </a:p>
          <a:p>
            <a:pPr marL="0" indent="0">
              <a:buNone/>
            </a:pPr>
            <a:r>
              <a:rPr lang="en-US" sz="1000" dirty="0"/>
              <a:t>xxx.2xx.89.16 - - [09/May/2012:11:41:37 -0400] "GET /</a:t>
            </a:r>
            <a:r>
              <a:rPr lang="en-US" sz="1000" dirty="0" err="1"/>
              <a:t>js</a:t>
            </a:r>
            <a:r>
              <a:rPr lang="en-US" sz="1000" dirty="0"/>
              <a:t>/Device.js HTTP/1.1" 404 345</a:t>
            </a:r>
          </a:p>
          <a:p>
            <a:pPr marL="0" indent="0">
              <a:buNone/>
            </a:pPr>
            <a:r>
              <a:rPr lang="en-US" sz="1000" dirty="0"/>
              <a:t>xxx.2xx.89.16 - - [09/May/2012:11:41:37 -0400] "GET /ptz.htm HTTP/1.1" 404 340</a:t>
            </a:r>
          </a:p>
          <a:p>
            <a:pPr marL="0" indent="0">
              <a:buNone/>
            </a:pPr>
            <a:r>
              <a:rPr lang="en-US" sz="1000" dirty="0"/>
              <a:t>xxx.2xx.97.183 - - [09/May/2012:11:41:37 -0400] "GET / HTTP/1.1" 200 14257</a:t>
            </a:r>
          </a:p>
          <a:p>
            <a:pPr marL="0" indent="0">
              <a:buNone/>
            </a:pPr>
            <a:r>
              <a:rPr lang="en-US" sz="1000" dirty="0"/>
              <a:t>xxx.2xx.97.183 - - [09/May/2012:11:41:37 -0400] "GET /authenticate/login HTTP/1.1" 404 352</a:t>
            </a:r>
          </a:p>
          <a:p>
            <a:pPr marL="0" indent="0">
              <a:buNone/>
            </a:pPr>
            <a:r>
              <a:rPr lang="en-US" sz="1000" dirty="0"/>
              <a:t>xxx.2xx.97.183 - - [09/May/2012:11:41:37 -0400] "GET /</a:t>
            </a:r>
            <a:r>
              <a:rPr lang="en-US" sz="1000" dirty="0" err="1"/>
              <a:t>tmui</a:t>
            </a:r>
            <a:r>
              <a:rPr lang="en-US" sz="1000" dirty="0"/>
              <a:t>/ HTTP/1.1" 404 339</a:t>
            </a:r>
          </a:p>
          <a:p>
            <a:pPr marL="0" indent="0">
              <a:buNone/>
            </a:pPr>
            <a:r>
              <a:rPr lang="en-US" sz="1000" dirty="0"/>
              <a:t>xxx.2xx.97.183 - - [09/May/2012:11:41:37 -0400] "GET /admin/login.do HTTP/1.1" 404 348</a:t>
            </a:r>
          </a:p>
          <a:p>
            <a:pPr marL="0" indent="0">
              <a:buNone/>
            </a:pPr>
            <a:r>
              <a:rPr lang="en-US" sz="1000" dirty="0"/>
              <a:t>xxx.2xx.97.183 - - [09/May/2012:11:41:37 -0400] "GET /dms2/</a:t>
            </a:r>
            <a:r>
              <a:rPr lang="en-US" sz="1000" dirty="0" err="1"/>
              <a:t>Login.jsp</a:t>
            </a:r>
            <a:r>
              <a:rPr lang="en-US" sz="1000" dirty="0"/>
              <a:t> HTTP/1.1" 404 348</a:t>
            </a:r>
          </a:p>
          <a:p>
            <a:pPr marL="0" indent="0">
              <a:buNone/>
            </a:pPr>
            <a:r>
              <a:rPr lang="en-US" sz="1000" dirty="0"/>
              <a:t>xxx.2xx.97.183 - - [09/May/2012:11:41:37 -0400] "GET /login HTTP/1.1" 404 339</a:t>
            </a:r>
          </a:p>
          <a:p>
            <a:pPr marL="0" indent="0">
              <a:buNone/>
            </a:pPr>
            <a:r>
              <a:rPr lang="en-US" sz="1000" dirty="0"/>
              <a:t>xxx.2xx.97.183 - - [09/May/2012:11:41:38 -0400] "GET /</a:t>
            </a:r>
            <a:r>
              <a:rPr lang="en-US" sz="1000" dirty="0" err="1"/>
              <a:t>sws</a:t>
            </a:r>
            <a:r>
              <a:rPr lang="en-US" sz="1000" dirty="0"/>
              <a:t>/data/sws_data.js HTTP/1.1" 404 354</a:t>
            </a:r>
          </a:p>
          <a:p>
            <a:pPr marL="0" indent="0">
              <a:buNone/>
            </a:pPr>
            <a:r>
              <a:rPr lang="en-US" sz="1000" dirty="0"/>
              <a:t>xxx.2xx.97.183 - - [09/May/2012:11:41:38 -0400] "GET /</a:t>
            </a:r>
            <a:r>
              <a:rPr lang="en-US" sz="1000" dirty="0" err="1"/>
              <a:t>wcd</a:t>
            </a:r>
            <a:r>
              <a:rPr lang="en-US" sz="1000" dirty="0"/>
              <a:t>/system.xml HTTP/1.1" 404 348</a:t>
            </a:r>
          </a:p>
          <a:p>
            <a:pPr marL="0" indent="0">
              <a:buNone/>
            </a:pPr>
            <a:r>
              <a:rPr lang="en-US" sz="1000" dirty="0"/>
              <a:t>xxx.2xx.97.183 - - [09/May/2012:11:41:38 -0400] "GET /</a:t>
            </a:r>
            <a:r>
              <a:rPr lang="en-US" sz="1000" dirty="0" err="1"/>
              <a:t>js</a:t>
            </a:r>
            <a:r>
              <a:rPr lang="en-US" sz="1000" dirty="0"/>
              <a:t>/Device.js HTTP/1.1" 404 346</a:t>
            </a:r>
          </a:p>
          <a:p>
            <a:pPr marL="0" indent="0">
              <a:buNone/>
            </a:pPr>
            <a:r>
              <a:rPr lang="en-US" sz="1000" dirty="0"/>
              <a:t>xxx.2xx.97.183 - - [09/May/2012:11:41:38 -0400] "GET /ptz.htm HTTP/1.1" 404 341</a:t>
            </a:r>
          </a:p>
          <a:p>
            <a:pPr marL="0" indent="0">
              <a:buNone/>
            </a:pPr>
            <a:r>
              <a:rPr lang="en-US" sz="1000" dirty="0"/>
              <a:t>xxx.2xx.89.16 - - [09/May/2012:11:41:38 -0400] "GET /robots.txt HTTP/1.1" 404 343</a:t>
            </a:r>
          </a:p>
          <a:p>
            <a:pPr marL="0" indent="0">
              <a:buNone/>
            </a:pPr>
            <a:r>
              <a:rPr lang="en-US" sz="1000" dirty="0"/>
              <a:t>xxx.2xx.89.16 - - [09/May/2012:11:41:38 -0400] "GET /CVS/Entries HTTP/1.1" 404 344</a:t>
            </a:r>
          </a:p>
          <a:p>
            <a:pPr marL="0" indent="0">
              <a:buNone/>
            </a:pPr>
            <a:r>
              <a:rPr lang="en-US" sz="1000" dirty="0"/>
              <a:t>xxx.2xx.89.16 - - [09/May/2012:11:41:38 -0400] "GET /NonExistant1380414953/ HTTP/1.1" 404 </a:t>
            </a:r>
            <a:r>
              <a:rPr lang="en-US" sz="1000" dirty="0" smtClean="0"/>
              <a:t>355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365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563482"/>
            <a:ext cx="5769408" cy="1362075"/>
          </a:xfrm>
        </p:spPr>
        <p:txBody>
          <a:bodyPr/>
          <a:lstStyle/>
          <a:p>
            <a:r>
              <a:rPr lang="en-US" dirty="0" smtClean="0"/>
              <a:t>Chapter 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827088"/>
            <a:ext cx="4360863" cy="773112"/>
          </a:xfrm>
        </p:spPr>
        <p:txBody>
          <a:bodyPr/>
          <a:lstStyle/>
          <a:p>
            <a:r>
              <a:rPr lang="en-US" dirty="0" smtClean="0"/>
              <a:t>Netflow logs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85800" y="1676400"/>
            <a:ext cx="7620000" cy="3048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Used by equipment vendors to collect IP traffic information</a:t>
            </a:r>
          </a:p>
          <a:p>
            <a:pPr lvl="1"/>
            <a:r>
              <a:rPr lang="en-US" sz="1800" dirty="0" smtClean="0">
                <a:hlinkClick r:id="rId2"/>
              </a:rPr>
              <a:t>Developed by CISCO (now </a:t>
            </a:r>
            <a:r>
              <a:rPr lang="en-US" sz="1800" dirty="0" err="1" smtClean="0">
                <a:hlinkClick r:id="rId2"/>
              </a:rPr>
              <a:t>Solarwinds</a:t>
            </a:r>
            <a:r>
              <a:rPr lang="en-US" sz="1800" dirty="0" smtClean="0">
                <a:hlinkClick r:id="rId2"/>
              </a:rPr>
              <a:t>)</a:t>
            </a:r>
            <a:endParaRPr lang="en-US" sz="1800" dirty="0" smtClean="0"/>
          </a:p>
          <a:p>
            <a:r>
              <a:rPr lang="en-US" sz="1800" dirty="0" smtClean="0"/>
              <a:t>Can infer existence of web server at </a:t>
            </a:r>
            <a:br>
              <a:rPr lang="en-US" sz="1800" dirty="0" smtClean="0"/>
            </a:br>
            <a:r>
              <a:rPr lang="en-US" sz="1800" dirty="0" smtClean="0"/>
              <a:t>222.243 in example</a:t>
            </a:r>
          </a:p>
          <a:p>
            <a:r>
              <a:rPr lang="en-US" sz="1800" dirty="0" smtClean="0"/>
              <a:t>Watch for</a:t>
            </a:r>
          </a:p>
          <a:p>
            <a:pPr lvl="1"/>
            <a:r>
              <a:rPr lang="en-US" sz="1800" dirty="0" smtClean="0"/>
              <a:t>Unusual ports</a:t>
            </a:r>
          </a:p>
          <a:p>
            <a:pPr lvl="1"/>
            <a:r>
              <a:rPr lang="en-US" sz="1800" dirty="0" smtClean="0"/>
              <a:t>Excessive traffic volumes may </a:t>
            </a:r>
            <a:br>
              <a:rPr lang="en-US" sz="1800" dirty="0" smtClean="0"/>
            </a:br>
            <a:r>
              <a:rPr lang="en-US" sz="1800" dirty="0" smtClean="0"/>
              <a:t>indicate illegal downloads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4343400"/>
            <a:ext cx="8229600" cy="1905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Date        </a:t>
            </a:r>
            <a:r>
              <a:rPr lang="en-US" sz="1800" b="1" dirty="0" smtClean="0"/>
              <a:t>       Time          Source       Port    Destination   Port </a:t>
            </a:r>
            <a:r>
              <a:rPr lang="en-US" sz="1800" b="1" dirty="0"/>
              <a:t>Packets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2011-12-01 00:11:19.285 </a:t>
            </a:r>
            <a:r>
              <a:rPr lang="en-US" sz="1800" dirty="0" smtClean="0"/>
              <a:t> 66.2xx.71.155 </a:t>
            </a:r>
            <a:r>
              <a:rPr lang="en-US" sz="1800" dirty="0"/>
              <a:t>34340 1xx.2xx.222.243 443  TCP 1 60</a:t>
            </a:r>
          </a:p>
          <a:p>
            <a:pPr marL="0" indent="0">
              <a:buNone/>
            </a:pPr>
            <a:r>
              <a:rPr lang="en-US" sz="1800" dirty="0"/>
              <a:t>2011-12-01 00:11:46.659  61.1xx.172.2 </a:t>
            </a:r>
            <a:r>
              <a:rPr lang="en-US" sz="1800" dirty="0" smtClean="0"/>
              <a:t>  35590 </a:t>
            </a:r>
            <a:r>
              <a:rPr lang="en-US" sz="1800" dirty="0"/>
              <a:t>1xx.2xx.222.243  80  </a:t>
            </a:r>
            <a:r>
              <a:rPr lang="en-US" sz="1800" dirty="0" smtClean="0"/>
              <a:t> TCP </a:t>
            </a:r>
            <a:r>
              <a:rPr lang="en-US" sz="1800" dirty="0"/>
              <a:t>1 48</a:t>
            </a:r>
          </a:p>
          <a:p>
            <a:pPr marL="0" indent="0">
              <a:buNone/>
            </a:pPr>
            <a:r>
              <a:rPr lang="en-US" sz="1800" dirty="0"/>
              <a:t>2011-12-01 00:18:58.992  71.xx.61.163 </a:t>
            </a:r>
            <a:r>
              <a:rPr lang="en-US" sz="1800" dirty="0" smtClean="0"/>
              <a:t>  55194 </a:t>
            </a:r>
            <a:r>
              <a:rPr lang="en-US" sz="1800" dirty="0"/>
              <a:t>1xx.2xx.222.243  80  </a:t>
            </a:r>
            <a:r>
              <a:rPr lang="en-US" sz="1800" dirty="0" smtClean="0"/>
              <a:t> TCP </a:t>
            </a:r>
            <a:r>
              <a:rPr lang="en-US" sz="1800" dirty="0"/>
              <a:t>3 152</a:t>
            </a:r>
          </a:p>
          <a:p>
            <a:pPr marL="0" indent="0">
              <a:buNone/>
            </a:pPr>
            <a:r>
              <a:rPr lang="en-US" sz="1800" dirty="0"/>
              <a:t>2011-12-01 00:18:59.594 </a:t>
            </a:r>
            <a:r>
              <a:rPr lang="en-US" sz="1800" dirty="0" smtClean="0"/>
              <a:t> 66.2xx.71.155 </a:t>
            </a:r>
            <a:r>
              <a:rPr lang="en-US" sz="1800" dirty="0"/>
              <a:t>36614 1xx.2xx.222.243 443  </a:t>
            </a:r>
            <a:r>
              <a:rPr lang="en-US" sz="1800" dirty="0" smtClean="0"/>
              <a:t> TCP </a:t>
            </a:r>
            <a:r>
              <a:rPr lang="en-US" sz="1800" dirty="0"/>
              <a:t>3 </a:t>
            </a:r>
            <a:r>
              <a:rPr lang="en-US" sz="1800" dirty="0" smtClean="0"/>
              <a:t>180</a:t>
            </a:r>
            <a:endParaRPr lang="en-US" sz="1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133600"/>
            <a:ext cx="32242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776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827088"/>
            <a:ext cx="8534400" cy="773112"/>
          </a:xfrm>
        </p:spPr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og </a:t>
            </a:r>
            <a:r>
              <a:rPr lang="en-US" dirty="0"/>
              <a:t>configuration and maintenance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315200" cy="4572000"/>
          </a:xfrm>
        </p:spPr>
        <p:txBody>
          <a:bodyPr>
            <a:normAutofit/>
          </a:bodyPr>
          <a:lstStyle/>
          <a:p>
            <a:r>
              <a:rPr lang="en-US" sz="1800" dirty="0"/>
              <a:t>Default settings may not be most appropriate for your organization</a:t>
            </a:r>
          </a:p>
          <a:p>
            <a:r>
              <a:rPr lang="en-US" sz="1800" dirty="0"/>
              <a:t>Different audiences have different needs</a:t>
            </a:r>
          </a:p>
          <a:p>
            <a:pPr lvl="1"/>
            <a:r>
              <a:rPr lang="en-US" sz="1800" dirty="0"/>
              <a:t>Security analyst cares for login and logout information</a:t>
            </a:r>
          </a:p>
          <a:p>
            <a:r>
              <a:rPr lang="en-US" sz="1800" dirty="0"/>
              <a:t>First task</a:t>
            </a:r>
          </a:p>
          <a:p>
            <a:pPr lvl="1"/>
            <a:r>
              <a:rPr lang="en-US" sz="1800" dirty="0"/>
              <a:t>Determine the audience</a:t>
            </a:r>
          </a:p>
          <a:p>
            <a:pPr lvl="2"/>
            <a:r>
              <a:rPr lang="en-US" sz="1800" dirty="0"/>
              <a:t>Who will be interested in seeing the logs?</a:t>
            </a:r>
          </a:p>
          <a:p>
            <a:pPr lvl="2"/>
            <a:r>
              <a:rPr lang="en-US" sz="1800" dirty="0"/>
              <a:t>Is there a compliance issue that requires the logs to be set up and record a specific activity? E.g.</a:t>
            </a:r>
          </a:p>
          <a:p>
            <a:pPr lvl="3"/>
            <a:r>
              <a:rPr lang="en-US" sz="1800" dirty="0"/>
              <a:t>Legal requirement to record any and all access to Social Security Numbers stored in database?</a:t>
            </a:r>
          </a:p>
          <a:p>
            <a:pPr lvl="3"/>
            <a:r>
              <a:rPr lang="en-US" sz="1800" dirty="0"/>
              <a:t>Legal requirement to maintain log information for a certain number of days</a:t>
            </a:r>
            <a:r>
              <a:rPr lang="en-US" sz="1800" dirty="0" smtClean="0"/>
              <a:t>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3372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750889"/>
            <a:ext cx="8610600" cy="849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Log configuration and maintenance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57200" y="1676401"/>
            <a:ext cx="3581400" cy="487679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Example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Security </a:t>
            </a:r>
            <a:r>
              <a:rPr lang="en-US" sz="1900" dirty="0"/>
              <a:t>event log with default </a:t>
            </a:r>
            <a:r>
              <a:rPr lang="en-US" sz="1900" dirty="0" smtClean="0"/>
              <a:t>settings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Windows </a:t>
            </a:r>
            <a:r>
              <a:rPr lang="en-US" sz="1900" dirty="0"/>
              <a:t>8 Early </a:t>
            </a:r>
            <a:r>
              <a:rPr lang="en-US" sz="1900" dirty="0" smtClean="0"/>
              <a:t>Release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Records all successful logins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Log will fill up quickly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And rotate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Options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Increase log file size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Do not log successful logins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Miss attacker history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900" dirty="0" smtClean="0"/>
              <a:t>Rotate and archive old files</a:t>
            </a:r>
            <a:endParaRPr lang="en-US" sz="1900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4384" t="6645" r="26344" b="7273"/>
          <a:stretch/>
        </p:blipFill>
        <p:spPr bwMode="auto">
          <a:xfrm>
            <a:off x="4202430" y="1793874"/>
            <a:ext cx="3798570" cy="384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1674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50889"/>
            <a:ext cx="4437063" cy="849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Log consolidation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152400" y="1727200"/>
            <a:ext cx="4940300" cy="44291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 smtClean="0"/>
              <a:t>Exporting </a:t>
            </a:r>
            <a:r>
              <a:rPr lang="en-US" sz="1800" dirty="0"/>
              <a:t>logs from the original machine to a central box dedicated to log </a:t>
            </a:r>
            <a:r>
              <a:rPr lang="en-US" sz="1800" dirty="0" smtClean="0"/>
              <a:t>collection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Best </a:t>
            </a:r>
            <a:r>
              <a:rPr lang="en-US" sz="1800" dirty="0"/>
              <a:t>option </a:t>
            </a:r>
            <a:r>
              <a:rPr lang="en-US" sz="1800" dirty="0" smtClean="0"/>
              <a:t>for security and compliance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Allows easier </a:t>
            </a:r>
            <a:r>
              <a:rPr lang="en-US" sz="1800" dirty="0"/>
              <a:t>correlation of logs between different </a:t>
            </a:r>
            <a:r>
              <a:rPr lang="en-US" sz="1800" dirty="0" smtClean="0"/>
              <a:t>computers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Easy to see all connection </a:t>
            </a:r>
            <a:r>
              <a:rPr lang="en-US" sz="1800" dirty="0"/>
              <a:t>attempts from one particular </a:t>
            </a:r>
            <a:r>
              <a:rPr lang="en-US" sz="1800" dirty="0" smtClean="0"/>
              <a:t>IP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Experienced attackers clear and disable all logs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Clear tracks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Exporting logs in </a:t>
            </a:r>
            <a:r>
              <a:rPr lang="en-US" sz="1800" dirty="0"/>
              <a:t>real </a:t>
            </a:r>
            <a:r>
              <a:rPr lang="en-US" sz="1800" dirty="0" smtClean="0"/>
              <a:t>time to </a:t>
            </a:r>
            <a:r>
              <a:rPr lang="en-US" sz="1800" dirty="0"/>
              <a:t>another </a:t>
            </a:r>
            <a:r>
              <a:rPr lang="en-US" sz="1800" dirty="0" smtClean="0"/>
              <a:t>machine retains pristine copy</a:t>
            </a:r>
          </a:p>
          <a:p>
            <a:pPr lvl="3">
              <a:spcBef>
                <a:spcPts val="0"/>
              </a:spcBef>
            </a:pPr>
            <a:r>
              <a:rPr lang="en-US" sz="1800" dirty="0" smtClean="0"/>
              <a:t>Even </a:t>
            </a:r>
            <a:r>
              <a:rPr lang="en-US" sz="1800" dirty="0"/>
              <a:t>if </a:t>
            </a:r>
            <a:r>
              <a:rPr lang="en-US" sz="1800" dirty="0" smtClean="0"/>
              <a:t>local </a:t>
            </a:r>
            <a:r>
              <a:rPr lang="en-US" sz="1800" dirty="0"/>
              <a:t>logs are </a:t>
            </a:r>
            <a:r>
              <a:rPr lang="en-US" sz="1800" dirty="0" smtClean="0"/>
              <a:t>corrupted</a:t>
            </a:r>
            <a:endParaRPr lang="en-US" sz="1800" dirty="0"/>
          </a:p>
          <a:p>
            <a:pPr lvl="1">
              <a:spcBef>
                <a:spcPts val="0"/>
              </a:spcBef>
            </a:pPr>
            <a:r>
              <a:rPr lang="en-US" sz="1800" dirty="0" smtClean="0"/>
              <a:t>Prevents accidental deletion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Can develop access policies for log machines</a:t>
            </a:r>
            <a:endParaRPr lang="en-US" sz="1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16218672"/>
              </p:ext>
            </p:extLst>
          </p:nvPr>
        </p:nvGraphicFramePr>
        <p:xfrm>
          <a:off x="4953000" y="1752600"/>
          <a:ext cx="3886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3819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6800" y="750888"/>
            <a:ext cx="7162800" cy="925511"/>
          </a:xfrm>
        </p:spPr>
        <p:txBody>
          <a:bodyPr>
            <a:normAutofit/>
          </a:bodyPr>
          <a:lstStyle/>
          <a:p>
            <a:r>
              <a:rPr lang="en-US" dirty="0" smtClean="0"/>
              <a:t>Live incident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57200" y="1676400"/>
            <a:ext cx="4876800" cy="49371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 smtClean="0"/>
              <a:t>Collection </a:t>
            </a:r>
            <a:r>
              <a:rPr lang="en-US" sz="1800" dirty="0"/>
              <a:t>of both volatile and non-volatile data </a:t>
            </a:r>
            <a:r>
              <a:rPr lang="en-US" sz="1800" dirty="0" smtClean="0"/>
              <a:t>while </a:t>
            </a:r>
            <a:r>
              <a:rPr lang="en-US" sz="1800" dirty="0"/>
              <a:t>the system is </a:t>
            </a:r>
            <a:r>
              <a:rPr lang="en-US" sz="1800" dirty="0" smtClean="0"/>
              <a:t>up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Volatile </a:t>
            </a:r>
            <a:r>
              <a:rPr lang="en-US" sz="1800" dirty="0" smtClean="0"/>
              <a:t>data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Data </a:t>
            </a:r>
            <a:r>
              <a:rPr lang="en-US" sz="1800" dirty="0"/>
              <a:t>that would be lost on a reboot of the </a:t>
            </a:r>
            <a:r>
              <a:rPr lang="en-US" sz="1800" dirty="0" smtClean="0"/>
              <a:t>system</a:t>
            </a:r>
          </a:p>
          <a:p>
            <a:pPr lvl="3">
              <a:spcBef>
                <a:spcPts val="0"/>
              </a:spcBef>
            </a:pPr>
            <a:r>
              <a:rPr lang="en-US" sz="1800" dirty="0" smtClean="0"/>
              <a:t>E.g. running </a:t>
            </a:r>
            <a:r>
              <a:rPr lang="en-US" sz="1800" dirty="0"/>
              <a:t>processes, volatile memory content, current TCP and UDP connections, </a:t>
            </a:r>
            <a:r>
              <a:rPr lang="en-US" sz="1800" dirty="0" err="1" smtClean="0"/>
              <a:t>etc</a:t>
            </a:r>
            <a:endParaRPr lang="en-US" sz="1800" dirty="0" smtClean="0"/>
          </a:p>
          <a:p>
            <a:pPr lvl="3">
              <a:spcBef>
                <a:spcPts val="0"/>
              </a:spcBef>
            </a:pPr>
            <a:r>
              <a:rPr lang="en-US" sz="1800" dirty="0" smtClean="0"/>
              <a:t>E.g. </a:t>
            </a:r>
            <a:r>
              <a:rPr lang="en-US" sz="1800" dirty="0" err="1" smtClean="0"/>
              <a:t>systeminfo</a:t>
            </a:r>
            <a:r>
              <a:rPr lang="en-US" sz="1800" dirty="0" smtClean="0"/>
              <a:t> (see figure)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Non-volatile data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Data </a:t>
            </a:r>
            <a:r>
              <a:rPr lang="en-US" sz="1800" dirty="0"/>
              <a:t>stored in permanent storage devices, such as hard </a:t>
            </a:r>
            <a:r>
              <a:rPr lang="en-US" sz="1800" dirty="0" smtClean="0"/>
              <a:t>drives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First rule </a:t>
            </a:r>
            <a:r>
              <a:rPr lang="en-US" sz="1800" dirty="0"/>
              <a:t>of </a:t>
            </a:r>
            <a:r>
              <a:rPr lang="en-US" sz="1800" dirty="0" smtClean="0"/>
              <a:t>forensics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Recover </a:t>
            </a:r>
            <a:r>
              <a:rPr lang="en-US" sz="1800" dirty="0"/>
              <a:t>as much data as possible while the system is up and </a:t>
            </a:r>
            <a:r>
              <a:rPr lang="en-US" sz="1800" dirty="0" smtClean="0"/>
              <a:t>running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If </a:t>
            </a:r>
            <a:r>
              <a:rPr lang="en-US" sz="1800" dirty="0"/>
              <a:t>at all </a:t>
            </a:r>
            <a:r>
              <a:rPr lang="en-US" sz="1800" dirty="0" smtClean="0"/>
              <a:t>possible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910" t="12614" r="26292" b="54712"/>
          <a:stretch/>
        </p:blipFill>
        <p:spPr bwMode="auto">
          <a:xfrm>
            <a:off x="5334000" y="2418397"/>
            <a:ext cx="3657600" cy="187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5591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6800" y="750888"/>
            <a:ext cx="7162800" cy="925511"/>
          </a:xfrm>
        </p:spPr>
        <p:txBody>
          <a:bodyPr>
            <a:normAutofit/>
          </a:bodyPr>
          <a:lstStyle/>
          <a:p>
            <a:r>
              <a:rPr lang="en-US" dirty="0" smtClean="0"/>
              <a:t>Live incident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57200" y="1676400"/>
            <a:ext cx="5562600" cy="493712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 smtClean="0"/>
              <a:t>At </a:t>
            </a:r>
            <a:r>
              <a:rPr lang="en-US" sz="1800" dirty="0"/>
              <a:t>times, depending on the damage being </a:t>
            </a:r>
            <a:r>
              <a:rPr lang="en-US" sz="1800" dirty="0" smtClean="0"/>
              <a:t>caused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Have </a:t>
            </a:r>
            <a:r>
              <a:rPr lang="en-US" sz="1800" dirty="0"/>
              <a:t>to </a:t>
            </a:r>
            <a:r>
              <a:rPr lang="en-US" sz="1800" dirty="0" smtClean="0"/>
              <a:t>disconnect machine from </a:t>
            </a:r>
            <a:r>
              <a:rPr lang="en-US" sz="1800" dirty="0"/>
              <a:t>the </a:t>
            </a:r>
            <a:r>
              <a:rPr lang="en-US" sz="1800" dirty="0" smtClean="0"/>
              <a:t>network before recovering data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E.g. attacking other machines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 smtClean="0"/>
              <a:t>Collected </a:t>
            </a:r>
            <a:r>
              <a:rPr lang="en-US" sz="1800" dirty="0"/>
              <a:t>data must be shipped off the </a:t>
            </a:r>
            <a:r>
              <a:rPr lang="en-US" sz="1800" dirty="0" smtClean="0"/>
              <a:t>machine to a forensics workstation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Popular </a:t>
            </a:r>
            <a:r>
              <a:rPr lang="en-US" sz="1800" dirty="0"/>
              <a:t>applications used to send </a:t>
            </a:r>
            <a:r>
              <a:rPr lang="en-US" sz="1800" dirty="0" smtClean="0"/>
              <a:t>data include </a:t>
            </a:r>
            <a:r>
              <a:rPr lang="en-US" sz="1800" b="1" dirty="0" err="1"/>
              <a:t>netcat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b="1" dirty="0" err="1" smtClean="0"/>
              <a:t>cryptcat</a:t>
            </a:r>
            <a:endParaRPr lang="en-US" sz="1800" b="1" dirty="0" smtClean="0"/>
          </a:p>
          <a:p>
            <a:pPr lvl="2">
              <a:spcBef>
                <a:spcPts val="0"/>
              </a:spcBef>
            </a:pPr>
            <a:r>
              <a:rPr lang="en-US" sz="1800" dirty="0" err="1" smtClean="0"/>
              <a:t>Netcat</a:t>
            </a:r>
            <a:r>
              <a:rPr lang="en-US" sz="1800" dirty="0" smtClean="0"/>
              <a:t> sends data over a </a:t>
            </a:r>
            <a:r>
              <a:rPr lang="en-US" sz="1800" dirty="0"/>
              <a:t>TCP </a:t>
            </a:r>
            <a:r>
              <a:rPr lang="en-US" sz="1800" dirty="0" smtClean="0"/>
              <a:t>connection</a:t>
            </a:r>
          </a:p>
          <a:p>
            <a:pPr lvl="2">
              <a:spcBef>
                <a:spcPts val="0"/>
              </a:spcBef>
            </a:pPr>
            <a:r>
              <a:rPr lang="en-US" sz="1800" dirty="0" err="1" smtClean="0"/>
              <a:t>Cryptcat</a:t>
            </a:r>
            <a:r>
              <a:rPr lang="en-US" sz="1800" dirty="0" smtClean="0"/>
              <a:t> </a:t>
            </a:r>
            <a:r>
              <a:rPr lang="en-US" sz="1800" dirty="0"/>
              <a:t>is </a:t>
            </a:r>
            <a:r>
              <a:rPr lang="en-US" sz="1800" dirty="0" smtClean="0"/>
              <a:t>encrypted </a:t>
            </a:r>
            <a:r>
              <a:rPr lang="en-US" sz="1800" dirty="0"/>
              <a:t>version of </a:t>
            </a:r>
            <a:r>
              <a:rPr lang="en-US" sz="1800" dirty="0" err="1" smtClean="0"/>
              <a:t>netcat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 err="1" smtClean="0"/>
              <a:t>Systeminfo</a:t>
            </a:r>
            <a:endParaRPr lang="en-US" sz="1800" dirty="0" smtClean="0"/>
          </a:p>
          <a:p>
            <a:pPr lvl="1">
              <a:spcBef>
                <a:spcPts val="0"/>
              </a:spcBef>
            </a:pPr>
            <a:r>
              <a:rPr lang="en-US" sz="1800" dirty="0" smtClean="0"/>
              <a:t>Usually </a:t>
            </a:r>
            <a:r>
              <a:rPr lang="en-US" sz="1800" dirty="0"/>
              <a:t>one of the first commands </a:t>
            </a:r>
            <a:r>
              <a:rPr lang="en-US" sz="1800" dirty="0" smtClean="0"/>
              <a:t>used by hackers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Find </a:t>
            </a:r>
            <a:r>
              <a:rPr lang="en-US" sz="1800" dirty="0"/>
              <a:t>out how powerful the machine is and how much storage is </a:t>
            </a:r>
            <a:r>
              <a:rPr lang="en-US" sz="1800" dirty="0" smtClean="0"/>
              <a:t>available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Also </a:t>
            </a:r>
            <a:r>
              <a:rPr lang="en-US" sz="1800" dirty="0"/>
              <a:t>specifies which patches have been applied to the </a:t>
            </a:r>
            <a:r>
              <a:rPr lang="en-US" sz="1800" dirty="0" smtClean="0"/>
              <a:t>system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910" t="12614" r="26292" b="54712"/>
          <a:stretch/>
        </p:blipFill>
        <p:spPr bwMode="auto">
          <a:xfrm>
            <a:off x="5943600" y="2362200"/>
            <a:ext cx="2743200" cy="140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8608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62000"/>
            <a:ext cx="73152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Live incident response – contd.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00200"/>
            <a:ext cx="7315200" cy="4800600"/>
          </a:xfrm>
        </p:spPr>
        <p:txBody>
          <a:bodyPr>
            <a:noAutofit/>
          </a:bodyPr>
          <a:lstStyle/>
          <a:p>
            <a:r>
              <a:rPr lang="en-US" sz="1800" dirty="0"/>
              <a:t>Collected data must be shipped off the machine to another workstation</a:t>
            </a:r>
          </a:p>
          <a:p>
            <a:pPr lvl="1"/>
            <a:r>
              <a:rPr lang="en-US" sz="1800" dirty="0"/>
              <a:t>Called forensics workstation</a:t>
            </a:r>
          </a:p>
          <a:p>
            <a:pPr lvl="1"/>
            <a:r>
              <a:rPr lang="en-US" sz="1800" dirty="0"/>
              <a:t>Popular applications used to send data include </a:t>
            </a:r>
            <a:r>
              <a:rPr lang="en-US" sz="1800" dirty="0" err="1"/>
              <a:t>netcat</a:t>
            </a:r>
            <a:r>
              <a:rPr lang="en-US" sz="1800" dirty="0"/>
              <a:t> and </a:t>
            </a:r>
            <a:r>
              <a:rPr lang="en-US" sz="1800" dirty="0" err="1"/>
              <a:t>cryptcat</a:t>
            </a:r>
            <a:endParaRPr lang="en-US" sz="1800" dirty="0"/>
          </a:p>
          <a:p>
            <a:pPr lvl="2"/>
            <a:r>
              <a:rPr lang="en-US" sz="1800" dirty="0" err="1"/>
              <a:t>Netcat</a:t>
            </a:r>
            <a:r>
              <a:rPr lang="en-US" sz="1800" dirty="0"/>
              <a:t> sends data over a TCP connection</a:t>
            </a:r>
          </a:p>
          <a:p>
            <a:pPr lvl="2"/>
            <a:r>
              <a:rPr lang="en-US" sz="1800" dirty="0" err="1"/>
              <a:t>Cryptcat</a:t>
            </a:r>
            <a:r>
              <a:rPr lang="en-US" sz="1800" dirty="0"/>
              <a:t> is the encrypted version of </a:t>
            </a:r>
            <a:r>
              <a:rPr lang="en-US" sz="1800" dirty="0" err="1"/>
              <a:t>netcat</a:t>
            </a:r>
            <a:endParaRPr lang="en-US" sz="1800" dirty="0"/>
          </a:p>
          <a:p>
            <a:r>
              <a:rPr lang="en-US" sz="1800" dirty="0" err="1"/>
              <a:t>Systeminfo</a:t>
            </a:r>
            <a:endParaRPr lang="en-US" sz="1800" dirty="0"/>
          </a:p>
          <a:p>
            <a:pPr lvl="1"/>
            <a:r>
              <a:rPr lang="en-US" sz="1800" dirty="0"/>
              <a:t>Usually one of the first commands used by hackers</a:t>
            </a:r>
          </a:p>
          <a:p>
            <a:pPr lvl="2"/>
            <a:r>
              <a:rPr lang="en-US" sz="1800" dirty="0"/>
              <a:t>Find out how powerful the machine is and how much storage is available</a:t>
            </a:r>
          </a:p>
          <a:p>
            <a:pPr lvl="1"/>
            <a:r>
              <a:rPr lang="en-US" sz="1800" dirty="0"/>
              <a:t>Also specifies which patches have been applied to the </a:t>
            </a:r>
            <a:r>
              <a:rPr lang="en-US" sz="1800" dirty="0" smtClean="0"/>
              <a:t>system</a:t>
            </a:r>
          </a:p>
          <a:p>
            <a:r>
              <a:rPr lang="en-US" sz="1800" dirty="0" smtClean="0"/>
              <a:t>Restore files</a:t>
            </a:r>
          </a:p>
          <a:p>
            <a:r>
              <a:rPr lang="en-US" sz="1800" dirty="0"/>
              <a:t>Obtaining files used in an attack</a:t>
            </a:r>
          </a:p>
          <a:p>
            <a:pPr lvl="1"/>
            <a:r>
              <a:rPr lang="en-US" sz="1800" dirty="0"/>
              <a:t>E.g. binaries used and logs generated by </a:t>
            </a:r>
            <a:r>
              <a:rPr lang="en-US" sz="1800" dirty="0" smtClean="0"/>
              <a:t>hackers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0661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827088"/>
            <a:ext cx="4437063" cy="773112"/>
          </a:xfrm>
        </p:spPr>
        <p:txBody>
          <a:bodyPr/>
          <a:lstStyle/>
          <a:p>
            <a:r>
              <a:rPr lang="en-US" dirty="0" smtClean="0"/>
              <a:t>MAC times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838200" y="1676400"/>
            <a:ext cx="7467600" cy="4495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Modification, Access and Creation times</a:t>
            </a:r>
          </a:p>
          <a:p>
            <a:pPr lvl="1"/>
            <a:r>
              <a:rPr lang="en-US" sz="1800" dirty="0" smtClean="0"/>
              <a:t>Associated with data files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73002180"/>
              </p:ext>
            </p:extLst>
          </p:nvPr>
        </p:nvGraphicFramePr>
        <p:xfrm>
          <a:off x="1219200" y="2514600"/>
          <a:ext cx="7086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255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827089"/>
            <a:ext cx="7543800" cy="773111"/>
          </a:xfrm>
        </p:spPr>
        <p:txBody>
          <a:bodyPr>
            <a:normAutofit/>
          </a:bodyPr>
          <a:lstStyle/>
          <a:p>
            <a:r>
              <a:rPr lang="en-US" dirty="0" smtClean="0"/>
              <a:t>MAC times – contd.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467600" cy="457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Assume </a:t>
            </a:r>
            <a:r>
              <a:rPr lang="en-US" sz="1800" dirty="0" err="1" smtClean="0"/>
              <a:t>netflow</a:t>
            </a:r>
            <a:r>
              <a:rPr lang="en-US" sz="1800" dirty="0" smtClean="0"/>
              <a:t> </a:t>
            </a:r>
            <a:r>
              <a:rPr lang="en-US" sz="1800" dirty="0"/>
              <a:t>logs </a:t>
            </a:r>
            <a:r>
              <a:rPr lang="en-US" sz="1800" dirty="0" smtClean="0"/>
              <a:t>reveal a </a:t>
            </a:r>
            <a:r>
              <a:rPr lang="en-US" sz="1800" dirty="0"/>
              <a:t>suspicious SSH connection to a </a:t>
            </a:r>
            <a:r>
              <a:rPr lang="en-US" sz="1800" dirty="0" smtClean="0"/>
              <a:t>server</a:t>
            </a:r>
          </a:p>
          <a:p>
            <a:pPr lvl="1"/>
            <a:r>
              <a:rPr lang="en-US" sz="1800" dirty="0" smtClean="0"/>
              <a:t>Netflow </a:t>
            </a:r>
            <a:r>
              <a:rPr lang="en-US" sz="1800" dirty="0"/>
              <a:t>log </a:t>
            </a:r>
            <a:r>
              <a:rPr lang="en-US" sz="1800" dirty="0" smtClean="0"/>
              <a:t>gives timestamp </a:t>
            </a:r>
            <a:r>
              <a:rPr lang="en-US" sz="1800" dirty="0"/>
              <a:t>associated with the </a:t>
            </a:r>
            <a:r>
              <a:rPr lang="en-US" sz="1800" dirty="0" smtClean="0"/>
              <a:t>connection</a:t>
            </a:r>
          </a:p>
          <a:p>
            <a:pPr lvl="1"/>
            <a:r>
              <a:rPr lang="en-US" sz="1800" dirty="0" smtClean="0"/>
              <a:t>Also reveals lot of data was dropped on the system</a:t>
            </a:r>
          </a:p>
          <a:p>
            <a:pPr lvl="1"/>
            <a:r>
              <a:rPr lang="en-US" sz="1800" dirty="0" smtClean="0"/>
              <a:t>Need to identify “</a:t>
            </a:r>
            <a:r>
              <a:rPr lang="en-US" sz="1800" dirty="0"/>
              <a:t>what” was </a:t>
            </a:r>
            <a:r>
              <a:rPr lang="en-US" sz="1800" dirty="0" smtClean="0"/>
              <a:t>dropped</a:t>
            </a:r>
          </a:p>
          <a:p>
            <a:pPr lvl="2"/>
            <a:r>
              <a:rPr lang="en-US" sz="1800" dirty="0" smtClean="0"/>
              <a:t>How to search?</a:t>
            </a:r>
            <a:endParaRPr lang="en-US" sz="1800" dirty="0"/>
          </a:p>
          <a:p>
            <a:pPr lvl="3"/>
            <a:r>
              <a:rPr lang="en-US" sz="1800" dirty="0" smtClean="0"/>
              <a:t>Build server </a:t>
            </a:r>
            <a:r>
              <a:rPr lang="en-US" sz="1800" dirty="0"/>
              <a:t>file </a:t>
            </a:r>
            <a:r>
              <a:rPr lang="en-US" sz="1800" dirty="0" smtClean="0"/>
              <a:t>timeline</a:t>
            </a:r>
          </a:p>
          <a:p>
            <a:pPr lvl="4"/>
            <a:r>
              <a:rPr lang="en-US" sz="1800" dirty="0" smtClean="0"/>
              <a:t>Determine files created </a:t>
            </a:r>
            <a:r>
              <a:rPr lang="en-US" sz="1800" dirty="0"/>
              <a:t>around the time found on the </a:t>
            </a:r>
            <a:r>
              <a:rPr lang="en-US" sz="1800" dirty="0" err="1"/>
              <a:t>netflow</a:t>
            </a:r>
            <a:r>
              <a:rPr lang="en-US" sz="1800" dirty="0"/>
              <a:t> </a:t>
            </a:r>
            <a:r>
              <a:rPr lang="en-US" sz="1800" dirty="0" smtClean="0"/>
              <a:t>logs</a:t>
            </a:r>
          </a:p>
          <a:p>
            <a:pPr lvl="3"/>
            <a:r>
              <a:rPr lang="en-US" sz="1800" dirty="0" smtClean="0"/>
              <a:t>File </a:t>
            </a:r>
            <a:r>
              <a:rPr lang="en-US" sz="1800" dirty="0" smtClean="0">
                <a:latin typeface="Arial"/>
                <a:cs typeface="Arial"/>
              </a:rPr>
              <a:t>→</a:t>
            </a:r>
            <a:r>
              <a:rPr lang="en-US" sz="1800" dirty="0" smtClean="0"/>
              <a:t> </a:t>
            </a:r>
            <a:r>
              <a:rPr lang="en-US" sz="1800" dirty="0"/>
              <a:t>right </a:t>
            </a:r>
            <a:r>
              <a:rPr lang="en-US" sz="1800" dirty="0" smtClean="0"/>
              <a:t>click </a:t>
            </a:r>
            <a:r>
              <a:rPr lang="en-US" sz="1800" dirty="0">
                <a:latin typeface="Arial"/>
                <a:cs typeface="Arial"/>
              </a:rPr>
              <a:t>→ </a:t>
            </a:r>
            <a:r>
              <a:rPr lang="en-US" sz="1800" dirty="0" smtClean="0"/>
              <a:t>Properties</a:t>
            </a:r>
          </a:p>
          <a:p>
            <a:pPr lvl="3"/>
            <a:r>
              <a:rPr lang="en-US" sz="1800" dirty="0" smtClean="0"/>
              <a:t>Or Windows Explorer for a whole directory</a:t>
            </a:r>
          </a:p>
          <a:p>
            <a:r>
              <a:rPr lang="en-US" sz="1800" dirty="0" smtClean="0"/>
              <a:t>To </a:t>
            </a:r>
            <a:r>
              <a:rPr lang="en-US" sz="1800" dirty="0"/>
              <a:t>examine an entire </a:t>
            </a:r>
            <a:r>
              <a:rPr lang="en-US" sz="1800" dirty="0" smtClean="0"/>
              <a:t>drive</a:t>
            </a:r>
          </a:p>
          <a:p>
            <a:pPr lvl="1"/>
            <a:r>
              <a:rPr lang="en-US" sz="1800" dirty="0" smtClean="0"/>
              <a:t>Forensic utilities are useful</a:t>
            </a:r>
          </a:p>
          <a:p>
            <a:pPr lvl="2"/>
            <a:r>
              <a:rPr lang="en-US" sz="1800" dirty="0" smtClean="0"/>
              <a:t>E.g. </a:t>
            </a:r>
            <a:r>
              <a:rPr lang="en-US" sz="1800" dirty="0" err="1" smtClean="0"/>
              <a:t>mac_robber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95472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750889"/>
            <a:ext cx="4132263" cy="773112"/>
          </a:xfrm>
        </p:spPr>
        <p:txBody>
          <a:bodyPr/>
          <a:lstStyle/>
          <a:p>
            <a:r>
              <a:rPr lang="en-US" dirty="0" smtClean="0"/>
              <a:t>Timelines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676400"/>
            <a:ext cx="8229600" cy="456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623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838200"/>
            <a:ext cx="4724400" cy="762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1752600"/>
            <a:ext cx="7696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By the end of this week, you will be able to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Identify sources </a:t>
            </a:r>
            <a:r>
              <a:rPr lang="en-US" dirty="0"/>
              <a:t>of information within popular operating systems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Extract </a:t>
            </a:r>
            <a:r>
              <a:rPr lang="en-US" dirty="0"/>
              <a:t>information from specific systems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Create </a:t>
            </a:r>
            <a:r>
              <a:rPr lang="en-US" dirty="0"/>
              <a:t>timelines indicating the pattern of an event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Analyze examples </a:t>
            </a:r>
            <a:r>
              <a:rPr lang="en-US" dirty="0"/>
              <a:t>of evidence of attack on multiple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1294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750889"/>
            <a:ext cx="4132263" cy="773112"/>
          </a:xfrm>
        </p:spPr>
        <p:txBody>
          <a:bodyPr/>
          <a:lstStyle/>
          <a:p>
            <a:r>
              <a:rPr lang="en-US" dirty="0" smtClean="0"/>
              <a:t>Timelines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09600" y="1752600"/>
            <a:ext cx="7772400" cy="4419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Used to visualize all information about an incident</a:t>
            </a:r>
          </a:p>
          <a:p>
            <a:pPr lvl="1"/>
            <a:r>
              <a:rPr lang="en-US" dirty="0" smtClean="0"/>
              <a:t>Big </a:t>
            </a:r>
            <a:r>
              <a:rPr lang="en-US" dirty="0"/>
              <a:t>part of forensics </a:t>
            </a:r>
            <a:r>
              <a:rPr lang="en-US" dirty="0" smtClean="0"/>
              <a:t>work</a:t>
            </a:r>
          </a:p>
          <a:p>
            <a:pPr lvl="2"/>
            <a:r>
              <a:rPr lang="en-US" dirty="0" smtClean="0"/>
              <a:t>Developing </a:t>
            </a:r>
            <a:r>
              <a:rPr lang="en-US" dirty="0"/>
              <a:t>timelines on multiple </a:t>
            </a:r>
            <a:r>
              <a:rPr lang="en-US" dirty="0" smtClean="0"/>
              <a:t>machines</a:t>
            </a:r>
          </a:p>
          <a:p>
            <a:pPr lvl="2"/>
            <a:r>
              <a:rPr lang="en-US" dirty="0" smtClean="0"/>
              <a:t>Correlating </a:t>
            </a:r>
            <a:r>
              <a:rPr lang="en-US" dirty="0"/>
              <a:t>them with each other and with network </a:t>
            </a:r>
            <a:r>
              <a:rPr lang="en-US" dirty="0" smtClean="0"/>
              <a:t>logs</a:t>
            </a:r>
            <a:endParaRPr lang="en-US" dirty="0"/>
          </a:p>
          <a:p>
            <a:r>
              <a:rPr lang="en-US" dirty="0" smtClean="0"/>
              <a:t>Example shows simple timeline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of 5 different servers involved in an incident in </a:t>
            </a:r>
            <a:r>
              <a:rPr lang="en-US" dirty="0" smtClean="0"/>
              <a:t>2006</a:t>
            </a:r>
          </a:p>
          <a:p>
            <a:pPr lvl="1"/>
            <a:r>
              <a:rPr lang="en-US" dirty="0" smtClean="0"/>
              <a:t>Resulting </a:t>
            </a:r>
            <a:r>
              <a:rPr lang="en-US" dirty="0"/>
              <a:t>report </a:t>
            </a:r>
            <a:r>
              <a:rPr lang="en-US" dirty="0" smtClean="0"/>
              <a:t>15 </a:t>
            </a:r>
            <a:r>
              <a:rPr lang="en-US" dirty="0"/>
              <a:t>pages </a:t>
            </a:r>
            <a:r>
              <a:rPr lang="en-US" dirty="0" smtClean="0"/>
              <a:t>long</a:t>
            </a:r>
          </a:p>
          <a:p>
            <a:pPr lvl="2"/>
            <a:r>
              <a:rPr lang="en-US" dirty="0" smtClean="0"/>
              <a:t>Questionable </a:t>
            </a:r>
            <a:r>
              <a:rPr lang="en-US" dirty="0"/>
              <a:t>activities on </a:t>
            </a:r>
            <a:r>
              <a:rPr lang="en-US" dirty="0" smtClean="0"/>
              <a:t>Kenya </a:t>
            </a:r>
            <a:r>
              <a:rPr lang="en-US" dirty="0"/>
              <a:t>server </a:t>
            </a:r>
            <a:r>
              <a:rPr lang="en-US" dirty="0" smtClean="0"/>
              <a:t>corroborated </a:t>
            </a:r>
            <a:r>
              <a:rPr lang="en-US" dirty="0"/>
              <a:t>on </a:t>
            </a:r>
            <a:r>
              <a:rPr lang="en-US" dirty="0" smtClean="0"/>
              <a:t>other servers</a:t>
            </a:r>
          </a:p>
          <a:p>
            <a:pPr lvl="2"/>
            <a:r>
              <a:rPr lang="en-US" dirty="0" smtClean="0"/>
              <a:t>Scans </a:t>
            </a:r>
            <a:r>
              <a:rPr lang="en-US" dirty="0"/>
              <a:t>initiated on Kenya </a:t>
            </a:r>
            <a:r>
              <a:rPr lang="en-US" dirty="0" smtClean="0"/>
              <a:t>detected </a:t>
            </a:r>
            <a:r>
              <a:rPr lang="en-US" dirty="0"/>
              <a:t>on Server A and vice versa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Entire </a:t>
            </a:r>
            <a:r>
              <a:rPr lang="en-US" dirty="0"/>
              <a:t>timeline </a:t>
            </a:r>
            <a:r>
              <a:rPr lang="en-US" dirty="0" smtClean="0"/>
              <a:t>built from log </a:t>
            </a:r>
            <a:r>
              <a:rPr lang="en-US" dirty="0"/>
              <a:t>files found on the five </a:t>
            </a:r>
            <a:r>
              <a:rPr lang="en-US" dirty="0" smtClean="0"/>
              <a:t>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7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50889"/>
            <a:ext cx="7086600" cy="849312"/>
          </a:xfrm>
        </p:spPr>
        <p:txBody>
          <a:bodyPr/>
          <a:lstStyle/>
          <a:p>
            <a:r>
              <a:rPr lang="en-US" dirty="0" smtClean="0"/>
              <a:t>Other forensics topics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239000" cy="495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/>
              <a:t>IT Forensics is an extremely broad </a:t>
            </a:r>
            <a:r>
              <a:rPr lang="en-US" sz="1800" dirty="0" smtClean="0"/>
              <a:t>topic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Proficiency </a:t>
            </a:r>
            <a:r>
              <a:rPr lang="en-US" sz="1800" dirty="0"/>
              <a:t>only comes with </a:t>
            </a:r>
            <a:r>
              <a:rPr lang="en-US" sz="1800" dirty="0" smtClean="0"/>
              <a:t>experience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Training </a:t>
            </a:r>
            <a:r>
              <a:rPr lang="en-US" sz="1800" dirty="0"/>
              <a:t>is a </a:t>
            </a:r>
            <a:r>
              <a:rPr lang="en-US" sz="1800" dirty="0" smtClean="0"/>
              <a:t>constant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Computerized </a:t>
            </a:r>
            <a:r>
              <a:rPr lang="en-US" sz="1800" dirty="0"/>
              <a:t>devices with network ability expand </a:t>
            </a:r>
            <a:r>
              <a:rPr lang="en-US" sz="1800" dirty="0" smtClean="0"/>
              <a:t>constantly</a:t>
            </a:r>
          </a:p>
          <a:p>
            <a:pPr lvl="3">
              <a:spcBef>
                <a:spcPts val="0"/>
              </a:spcBef>
            </a:pPr>
            <a:r>
              <a:rPr lang="en-US" sz="1800" dirty="0" smtClean="0"/>
              <a:t>E.g. Smartphones </a:t>
            </a:r>
            <a:r>
              <a:rPr lang="en-US" sz="1800" dirty="0"/>
              <a:t>to smart </a:t>
            </a:r>
            <a:r>
              <a:rPr lang="en-US" sz="1800" dirty="0" smtClean="0"/>
              <a:t>thermostats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New </a:t>
            </a:r>
            <a:r>
              <a:rPr lang="en-US" sz="1800" dirty="0"/>
              <a:t>developments </a:t>
            </a:r>
            <a:r>
              <a:rPr lang="en-US" sz="1800" dirty="0" smtClean="0"/>
              <a:t>worth mentioning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Cloud storage such as </a:t>
            </a:r>
            <a:r>
              <a:rPr lang="en-US" sz="1800" dirty="0" err="1" smtClean="0"/>
              <a:t>Dropbox</a:t>
            </a:r>
            <a:endParaRPr lang="en-US" sz="1800" dirty="0" smtClean="0"/>
          </a:p>
          <a:p>
            <a:pPr lvl="1">
              <a:spcBef>
                <a:spcPts val="0"/>
              </a:spcBef>
            </a:pPr>
            <a:r>
              <a:rPr lang="en-US" sz="1800" dirty="0" smtClean="0"/>
              <a:t>Files </a:t>
            </a:r>
            <a:r>
              <a:rPr lang="en-US" sz="1800" dirty="0"/>
              <a:t>stored </a:t>
            </a:r>
            <a:r>
              <a:rPr lang="en-US" sz="1800" dirty="0" smtClean="0"/>
              <a:t>on </a:t>
            </a:r>
            <a:r>
              <a:rPr lang="en-US" sz="1800" dirty="0" err="1" smtClean="0"/>
              <a:t>Dropbox</a:t>
            </a:r>
            <a:r>
              <a:rPr lang="en-US" sz="1800" dirty="0" smtClean="0"/>
              <a:t> almost </a:t>
            </a:r>
            <a:r>
              <a:rPr lang="en-US" sz="1800" dirty="0"/>
              <a:t>immediately shared with multiple </a:t>
            </a:r>
            <a:r>
              <a:rPr lang="en-US" sz="1800" dirty="0" smtClean="0"/>
              <a:t>computers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Files </a:t>
            </a:r>
            <a:r>
              <a:rPr lang="en-US" sz="1800" dirty="0"/>
              <a:t>“deleted” on a computer </a:t>
            </a:r>
            <a:r>
              <a:rPr lang="en-US" sz="1800" dirty="0" err="1"/>
              <a:t>Dropbox</a:t>
            </a:r>
            <a:r>
              <a:rPr lang="en-US" sz="1800" dirty="0"/>
              <a:t> folder </a:t>
            </a:r>
            <a:r>
              <a:rPr lang="en-US" sz="1800" dirty="0" smtClean="0"/>
              <a:t>not </a:t>
            </a:r>
            <a:r>
              <a:rPr lang="en-US" sz="1800" dirty="0"/>
              <a:t>deleted on the </a:t>
            </a:r>
            <a:r>
              <a:rPr lang="en-US" sz="1800" dirty="0" err="1"/>
              <a:t>Dropbox</a:t>
            </a:r>
            <a:r>
              <a:rPr lang="en-US" sz="1800" dirty="0"/>
              <a:t> web </a:t>
            </a:r>
            <a:r>
              <a:rPr lang="en-US" sz="1800" dirty="0" smtClean="0"/>
              <a:t>portal</a:t>
            </a:r>
          </a:p>
          <a:p>
            <a:pPr lvl="3">
              <a:spcBef>
                <a:spcPts val="0"/>
              </a:spcBef>
            </a:pPr>
            <a:r>
              <a:rPr lang="en-US" sz="1800" dirty="0" smtClean="0"/>
              <a:t>Easily restored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Question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How </a:t>
            </a:r>
            <a:r>
              <a:rPr lang="en-US" sz="1800" dirty="0"/>
              <a:t>much access does an investigator have to </a:t>
            </a:r>
            <a:r>
              <a:rPr lang="en-US" sz="1800" dirty="0" err="1"/>
              <a:t>Dropbox</a:t>
            </a:r>
            <a:r>
              <a:rPr lang="en-US" sz="1800" dirty="0"/>
              <a:t> logs? Would it require a subpoena</a:t>
            </a:r>
            <a:r>
              <a:rPr lang="en-US" sz="1800" dirty="0" smtClean="0"/>
              <a:t>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7612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175260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incident analysis? What is the goal of incident </a:t>
            </a:r>
            <a:r>
              <a:rPr lang="en-US" dirty="0" smtClean="0"/>
              <a:t>analysis?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log analysis? What is the goal of log </a:t>
            </a:r>
            <a:r>
              <a:rPr lang="en-US" dirty="0" smtClean="0"/>
              <a:t>analysis?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/>
              <a:t>up the Event Viewer on your computer. What is the most recent event in the Administrative Events </a:t>
            </a:r>
            <a:r>
              <a:rPr lang="en-US" dirty="0" smtClean="0"/>
              <a:t>pane?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most recent entry in the recently viewed nodes </a:t>
            </a:r>
            <a:r>
              <a:rPr lang="en-US" dirty="0" smtClean="0"/>
              <a:t>pane?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the different levels of log criticality typically reported by Windows </a:t>
            </a:r>
            <a:r>
              <a:rPr lang="en-US" dirty="0" smtClean="0"/>
              <a:t>systems?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can event criticality information in the Windows logs be </a:t>
            </a:r>
            <a:r>
              <a:rPr lang="en-US" dirty="0" smtClean="0"/>
              <a:t>useful?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the common locations of log files on Unix- based systems</a:t>
            </a:r>
            <a:r>
              <a:rPr lang="en-US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syslog </a:t>
            </a:r>
            <a:r>
              <a:rPr lang="en-US" dirty="0" smtClean="0"/>
              <a:t>service?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syslog </a:t>
            </a:r>
            <a:r>
              <a:rPr lang="en-US" dirty="0" smtClean="0"/>
              <a:t>selectors?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the parts of a syslog </a:t>
            </a:r>
            <a:r>
              <a:rPr lang="en-US" dirty="0" smtClean="0"/>
              <a:t>selector?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authentication log in Unix? How can it be </a:t>
            </a:r>
            <a:r>
              <a:rPr lang="en-US" dirty="0" smtClean="0"/>
              <a:t>useful?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 err="1"/>
              <a:t>wtmp</a:t>
            </a:r>
            <a:r>
              <a:rPr lang="en-US" dirty="0"/>
              <a:t> file? How can the information in the file be useful</a:t>
            </a:r>
            <a:r>
              <a:rPr lang="en-US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 err="1"/>
              <a:t>utmp</a:t>
            </a:r>
            <a:r>
              <a:rPr lang="en-US" dirty="0"/>
              <a:t> file? How can the information in the file be useful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762000"/>
            <a:ext cx="731520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Chapter Review Questions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1600200"/>
            <a:ext cx="8763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4"/>
            </a:pPr>
            <a:r>
              <a:rPr lang="en-US" dirty="0"/>
              <a:t>What information is commonly available from web server </a:t>
            </a:r>
            <a:r>
              <a:rPr lang="en-US" dirty="0" smtClean="0"/>
              <a:t>logs?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dirty="0" smtClean="0"/>
              <a:t>What </a:t>
            </a:r>
            <a:r>
              <a:rPr lang="en-US" dirty="0"/>
              <a:t>are some of the benefits of log </a:t>
            </a:r>
            <a:r>
              <a:rPr lang="en-US" dirty="0" smtClean="0"/>
              <a:t>consolidation?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dirty="0" smtClean="0"/>
              <a:t>What </a:t>
            </a:r>
            <a:r>
              <a:rPr lang="en-US" dirty="0"/>
              <a:t>is live incident response? Why is it </a:t>
            </a:r>
            <a:r>
              <a:rPr lang="en-US" dirty="0" smtClean="0"/>
              <a:t>important?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dirty="0" smtClean="0"/>
              <a:t>What </a:t>
            </a:r>
            <a:r>
              <a:rPr lang="en-US" dirty="0"/>
              <a:t>are some basic principles of live incident </a:t>
            </a:r>
            <a:r>
              <a:rPr lang="en-US" dirty="0" smtClean="0"/>
              <a:t>response?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dirty="0" smtClean="0"/>
              <a:t>Why </a:t>
            </a:r>
            <a:r>
              <a:rPr lang="en-US" dirty="0"/>
              <a:t>are timestamps important in incident </a:t>
            </a:r>
            <a:r>
              <a:rPr lang="en-US" dirty="0" smtClean="0"/>
              <a:t>analysis?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dirty="0" smtClean="0"/>
              <a:t>What </a:t>
            </a:r>
            <a:r>
              <a:rPr lang="en-US" dirty="0"/>
              <a:t>are MAC </a:t>
            </a:r>
            <a:r>
              <a:rPr lang="en-US" dirty="0" smtClean="0"/>
              <a:t>times?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dirty="0" smtClean="0"/>
              <a:t>What </a:t>
            </a:r>
            <a:r>
              <a:rPr lang="en-US" dirty="0"/>
              <a:t>is an incident timeline? Why is it </a:t>
            </a:r>
            <a:r>
              <a:rPr lang="en-US" dirty="0" smtClean="0"/>
              <a:t>useful?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dirty="0" smtClean="0"/>
              <a:t>What </a:t>
            </a:r>
            <a:r>
              <a:rPr lang="en-US" dirty="0"/>
              <a:t>incident analysis issues are raised by popular cloud storage services such as </a:t>
            </a:r>
            <a:r>
              <a:rPr lang="en-US" dirty="0" err="1"/>
              <a:t>DropBox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following questions relate to your analysis of a </a:t>
            </a:r>
            <a:r>
              <a:rPr lang="en-US" dirty="0" smtClean="0"/>
              <a:t>faculty </a:t>
            </a:r>
            <a:r>
              <a:rPr lang="en-US" dirty="0"/>
              <a:t>members hacked Windows laptop. You know this machine was hacked 3 days </a:t>
            </a:r>
            <a:r>
              <a:rPr lang="en-US" dirty="0" smtClean="0"/>
              <a:t>ago.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tool can you use to view the event logs of the </a:t>
            </a:r>
            <a:r>
              <a:rPr lang="en-US" dirty="0" smtClean="0"/>
              <a:t>computer?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Which </a:t>
            </a:r>
            <a:r>
              <a:rPr lang="en-US" dirty="0"/>
              <a:t>pane holds the Creation date of the log </a:t>
            </a:r>
            <a:r>
              <a:rPr lang="en-US" dirty="0" smtClean="0"/>
              <a:t>files?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assumptions could you make if the Creation date of Application, System, and Security Logs are the same, 4 a.m. this </a:t>
            </a:r>
            <a:r>
              <a:rPr lang="en-US" dirty="0" smtClean="0"/>
              <a:t>morning?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there a way to have an educated opinion about the last time the hacker accessed the laptop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762000"/>
            <a:ext cx="731520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Chapter Review Questions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2831" y="838200"/>
            <a:ext cx="7657769" cy="727075"/>
          </a:xfrm>
        </p:spPr>
        <p:txBody>
          <a:bodyPr>
            <a:noAutofit/>
          </a:bodyPr>
          <a:lstStyle/>
          <a:p>
            <a:r>
              <a:rPr lang="en-US" sz="3800" dirty="0" smtClean="0"/>
              <a:t>Example Case: Backup Server (1)</a:t>
            </a:r>
            <a:endParaRPr lang="en-US" sz="3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5838825" cy="470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17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2831" y="838200"/>
            <a:ext cx="7657769" cy="727075"/>
          </a:xfrm>
        </p:spPr>
        <p:txBody>
          <a:bodyPr>
            <a:noAutofit/>
          </a:bodyPr>
          <a:lstStyle/>
          <a:p>
            <a:r>
              <a:rPr lang="en-US" sz="3800" dirty="0" smtClean="0"/>
              <a:t>Example Case: Backup Server (2)</a:t>
            </a:r>
            <a:endParaRPr lang="en-US" sz="3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701338"/>
            <a:ext cx="5876925" cy="459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2831" y="838200"/>
            <a:ext cx="7657769" cy="727075"/>
          </a:xfrm>
        </p:spPr>
        <p:txBody>
          <a:bodyPr>
            <a:noAutofit/>
          </a:bodyPr>
          <a:lstStyle/>
          <a:p>
            <a:r>
              <a:rPr lang="en-US" sz="3800" dirty="0" smtClean="0"/>
              <a:t>Example Case: Backup Server (3)</a:t>
            </a:r>
            <a:endParaRPr lang="en-US" sz="3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3628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2831" y="838200"/>
            <a:ext cx="7657769" cy="727075"/>
          </a:xfrm>
        </p:spPr>
        <p:txBody>
          <a:bodyPr>
            <a:noAutofit/>
          </a:bodyPr>
          <a:lstStyle/>
          <a:p>
            <a:r>
              <a:rPr lang="en-US" sz="3800" dirty="0" smtClean="0"/>
              <a:t>Example Case: Backup Server (4)</a:t>
            </a:r>
            <a:endParaRPr lang="en-US" sz="3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905000"/>
            <a:ext cx="73914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5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1676400"/>
            <a:ext cx="7696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How much time elapsed between the start of the scan and the theft of the file containing credit card information?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Had </a:t>
            </a:r>
            <a:r>
              <a:rPr lang="en-US" dirty="0"/>
              <a:t>the attack gone unnoticed, what potential harm could have happened to the </a:t>
            </a:r>
            <a:r>
              <a:rPr lang="en-US" dirty="0" smtClean="0"/>
              <a:t>university?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are some ways in which the detection of the </a:t>
            </a:r>
            <a:r>
              <a:rPr lang="en-US" dirty="0" err="1"/>
              <a:t>inci</a:t>
            </a:r>
            <a:r>
              <a:rPr lang="en-US" dirty="0"/>
              <a:t>- dent could have been expedited?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762000"/>
            <a:ext cx="731520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Case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2831" y="838200"/>
            <a:ext cx="7048169" cy="727075"/>
          </a:xfrm>
        </p:spPr>
        <p:txBody>
          <a:bodyPr>
            <a:noAutofit/>
          </a:bodyPr>
          <a:lstStyle/>
          <a:p>
            <a:r>
              <a:rPr lang="en-US" sz="3800" dirty="0" smtClean="0"/>
              <a:t>Critical Thinking Exercise</a:t>
            </a:r>
            <a:endParaRPr lang="en-US" sz="3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619250"/>
            <a:ext cx="88487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50889"/>
            <a:ext cx="4360863" cy="773112"/>
          </a:xfrm>
        </p:spPr>
        <p:txBody>
          <a:bodyPr/>
          <a:lstStyle/>
          <a:p>
            <a:r>
              <a:rPr lang="en-US" dirty="0" smtClean="0"/>
              <a:t>Log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7467600" cy="4495800"/>
          </a:xfrm>
        </p:spPr>
        <p:txBody>
          <a:bodyPr>
            <a:noAutofit/>
          </a:bodyPr>
          <a:lstStyle/>
          <a:p>
            <a:r>
              <a:rPr lang="en-US" sz="1800" dirty="0" smtClean="0"/>
              <a:t>Most applications and operating systems provide logging mechanisms</a:t>
            </a:r>
          </a:p>
          <a:p>
            <a:pPr lvl="1"/>
            <a:r>
              <a:rPr lang="en-US" sz="1800" dirty="0" smtClean="0"/>
              <a:t>Record status information</a:t>
            </a:r>
          </a:p>
          <a:p>
            <a:r>
              <a:rPr lang="en-US" sz="1800" dirty="0" smtClean="0"/>
              <a:t>Various uses of logged information</a:t>
            </a:r>
          </a:p>
          <a:p>
            <a:pPr lvl="1"/>
            <a:r>
              <a:rPr lang="en-US" sz="1800" dirty="0" smtClean="0"/>
              <a:t>Software Developers</a:t>
            </a:r>
          </a:p>
          <a:p>
            <a:pPr lvl="2"/>
            <a:r>
              <a:rPr lang="en-US" sz="1800" dirty="0" smtClean="0"/>
              <a:t>Ensure the application is behaving as expected</a:t>
            </a:r>
          </a:p>
          <a:p>
            <a:pPr lvl="3"/>
            <a:r>
              <a:rPr lang="en-US" sz="1800" dirty="0" smtClean="0"/>
              <a:t>Dump output of an internal command to the screen</a:t>
            </a:r>
          </a:p>
          <a:p>
            <a:pPr lvl="4"/>
            <a:r>
              <a:rPr lang="en-US" sz="1800" dirty="0" smtClean="0"/>
              <a:t>Debug mode</a:t>
            </a:r>
          </a:p>
          <a:p>
            <a:pPr lvl="1"/>
            <a:r>
              <a:rPr lang="en-US" sz="1800" dirty="0" smtClean="0"/>
              <a:t>System Administrators</a:t>
            </a:r>
          </a:p>
          <a:p>
            <a:pPr lvl="2"/>
            <a:r>
              <a:rPr lang="en-US" sz="1800" dirty="0" smtClean="0"/>
              <a:t>Do performance analysis on a running application</a:t>
            </a:r>
          </a:p>
          <a:p>
            <a:pPr lvl="3"/>
            <a:r>
              <a:rPr lang="en-US" sz="1800" dirty="0" smtClean="0"/>
              <a:t>Make sure application has enough memory and disk space to run properly</a:t>
            </a:r>
          </a:p>
          <a:p>
            <a:pPr lvl="2"/>
            <a:r>
              <a:rPr lang="en-US" sz="1800" dirty="0" smtClean="0"/>
              <a:t>Use logs during the analysis stage of an incident</a:t>
            </a:r>
          </a:p>
          <a:p>
            <a:pPr lvl="3"/>
            <a:r>
              <a:rPr lang="en-US" sz="1800" dirty="0" smtClean="0"/>
              <a:t>Probably the first desired item of information during an investigation</a:t>
            </a:r>
          </a:p>
        </p:txBody>
      </p:sp>
    </p:spTree>
    <p:extLst>
      <p:ext uri="{BB962C8B-B14F-4D97-AF65-F5344CB8AC3E}">
        <p14:creationId xmlns:p14="http://schemas.microsoft.com/office/powerpoint/2010/main" val="3843810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50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14399" y="838200"/>
            <a:ext cx="6412735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Case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991350" cy="491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1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51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14399" y="838200"/>
            <a:ext cx="6412735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Case Questions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4399" y="1720840"/>
            <a:ext cx="73152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When was the incident discovered and how</a:t>
            </a:r>
            <a:r>
              <a:rPr lang="en-US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critical pieces of information are missing</a:t>
            </a:r>
            <a:r>
              <a:rPr lang="en-US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Based </a:t>
            </a:r>
            <a:r>
              <a:rPr lang="en-US" dirty="0"/>
              <a:t>on what you know, what else would you consider looking into in order to make a better determination </a:t>
            </a:r>
            <a:r>
              <a:rPr lang="en-US" dirty="0" smtClean="0"/>
              <a:t>of the </a:t>
            </a:r>
            <a:r>
              <a:rPr lang="en-US" dirty="0"/>
              <a:t>final consequences of the incident? Be as detailed as you can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would be your recommendations for improvement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52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667000" y="2543564"/>
            <a:ext cx="4800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7967663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9921" y="838200"/>
            <a:ext cx="4261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Hands-On Activity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902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53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14400" y="838200"/>
            <a:ext cx="4724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Discussion 13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4400" y="1676400"/>
            <a:ext cx="7315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POST (due WED 11:59 pm CST):</a:t>
            </a:r>
            <a:r>
              <a:rPr lang="en-US" dirty="0" smtClean="0"/>
              <a:t>  The following question relate to your analysis of a faculty member’s hacked Windows 7 laptop. You know this machine was hacked 3 days ago.  Describe how you would review the logs.  What assumptions could you make if the Creation date of Application, System, and Security Logs are the same, 4 a.m. this morning?</a:t>
            </a:r>
          </a:p>
          <a:p>
            <a:endParaRPr lang="en-US" dirty="0" smtClean="0"/>
          </a:p>
          <a:p>
            <a:r>
              <a:rPr lang="en-US" b="1" dirty="0" smtClean="0"/>
              <a:t>RESPONSES (due FRI 11:59 pm CST):</a:t>
            </a:r>
            <a:r>
              <a:rPr lang="en-US" dirty="0" smtClean="0"/>
              <a:t>  Respond to two of your peers. Is their analysis correct and complete? How can you determine the last time the hacker accessed the laptop?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t>54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14399" y="838200"/>
            <a:ext cx="6412735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Homework Lab_13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6" y="1752600"/>
            <a:ext cx="74612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914400"/>
            <a:ext cx="5275263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752600"/>
            <a:ext cx="7467600" cy="36131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Identify sources of information within popular operating systems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Extract information from specific systems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/>
              <a:t>Create timelines indicating the pattern of an event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 smtClean="0"/>
              <a:t>Analyze </a:t>
            </a:r>
            <a:r>
              <a:rPr lang="en-US" sz="1800" dirty="0"/>
              <a:t>examples of evidence of attack on multiple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13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1B0A3F-D3D1-4D5A-8D2D-36133BDF8F05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6300" y="789781"/>
            <a:ext cx="5275263" cy="820737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For Next Week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04673976"/>
              </p:ext>
            </p:extLst>
          </p:nvPr>
        </p:nvGraphicFramePr>
        <p:xfrm>
          <a:off x="876299" y="1709738"/>
          <a:ext cx="7307001" cy="2243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5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47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68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#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Topic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Reading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Due </a:t>
                      </a:r>
                      <a:r>
                        <a:rPr lang="en-US" sz="1600" dirty="0" smtClean="0">
                          <a:effectLst/>
                        </a:rPr>
                        <a:t>11:59 pm CST on Blackboard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14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Policies, Standards, and Guidelines:  Writing a policy, 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Impact assessment and vetting, Policy review, Compliance, Key Policy Issues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Agrawal 13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Other materials on Blackboard</a:t>
                      </a:r>
                      <a:endParaRPr lang="en-US" sz="16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W: Post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F: Responses </a:t>
                      </a:r>
                      <a:endParaRPr lang="en-US" sz="1600" dirty="0" smtClean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S: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LAB_14</a:t>
                      </a:r>
                      <a:endParaRPr lang="en-US" sz="16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8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Windows </a:t>
            </a:r>
            <a:br>
              <a:rPr lang="en-US" dirty="0" smtClean="0"/>
            </a:br>
            <a:r>
              <a:rPr lang="en-US" dirty="0"/>
              <a:t>(</a:t>
            </a:r>
            <a:r>
              <a:rPr lang="en-US" dirty="0" smtClean="0"/>
              <a:t>7 and 10)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92A50E9-E5F6-4F1F-91E8-37824CF400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0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50889"/>
            <a:ext cx="4437063" cy="773112"/>
          </a:xfrm>
        </p:spPr>
        <p:txBody>
          <a:bodyPr/>
          <a:lstStyle/>
          <a:p>
            <a:r>
              <a:rPr lang="en-US" dirty="0" smtClean="0"/>
              <a:t>Windows logs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676400"/>
            <a:ext cx="2438400" cy="4495800"/>
          </a:xfrm>
        </p:spPr>
        <p:txBody>
          <a:bodyPr>
            <a:noAutofit/>
          </a:bodyPr>
          <a:lstStyle/>
          <a:p>
            <a:r>
              <a:rPr lang="en-US" sz="1800" dirty="0" smtClean="0"/>
              <a:t>Referred to as “Event Logs”</a:t>
            </a:r>
          </a:p>
          <a:p>
            <a:r>
              <a:rPr lang="en-US" sz="1800" dirty="0" smtClean="0"/>
              <a:t>Event viewer application</a:t>
            </a:r>
          </a:p>
          <a:p>
            <a:pPr lvl="1"/>
            <a:r>
              <a:rPr lang="en-US" sz="1800" dirty="0" smtClean="0"/>
              <a:t>Native user interface to view logs</a:t>
            </a:r>
          </a:p>
          <a:p>
            <a:r>
              <a:rPr lang="en-US" sz="1800" dirty="0" smtClean="0"/>
              <a:t>Other tools are also available</a:t>
            </a:r>
          </a:p>
          <a:p>
            <a:pPr lvl="1"/>
            <a:r>
              <a:rPr lang="en-US" sz="1800" dirty="0" smtClean="0"/>
              <a:t>May provide improved features to dig into event log files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54660"/>
            <a:ext cx="5600700" cy="3865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5800" y="1905000"/>
            <a:ext cx="342292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MS Windows 10 Event Viewer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1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750889"/>
            <a:ext cx="7467600" cy="849311"/>
          </a:xfrm>
        </p:spPr>
        <p:txBody>
          <a:bodyPr>
            <a:normAutofit/>
          </a:bodyPr>
          <a:lstStyle/>
          <a:p>
            <a:r>
              <a:rPr lang="en-US" dirty="0" smtClean="0"/>
              <a:t>MS Windows Event viewer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152400" y="1882775"/>
            <a:ext cx="3657600" cy="390842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Control panel → Event Viewer</a:t>
            </a:r>
          </a:p>
          <a:p>
            <a:r>
              <a:rPr lang="en-US" sz="1800" dirty="0" smtClean="0"/>
              <a:t>Navigation pane</a:t>
            </a:r>
          </a:p>
          <a:p>
            <a:pPr lvl="1"/>
            <a:r>
              <a:rPr lang="en-US" sz="1800" dirty="0" smtClean="0"/>
              <a:t>Left pane</a:t>
            </a:r>
          </a:p>
          <a:p>
            <a:pPr lvl="1"/>
            <a:r>
              <a:rPr lang="en-US" sz="1800" dirty="0" smtClean="0"/>
              <a:t>Means to look at different logs that exist on this system</a:t>
            </a:r>
          </a:p>
          <a:p>
            <a:pPr lvl="1"/>
            <a:r>
              <a:rPr lang="en-US" sz="1800" dirty="0" smtClean="0"/>
              <a:t>Administrator can create custom views</a:t>
            </a:r>
          </a:p>
          <a:p>
            <a:pPr lvl="2"/>
            <a:r>
              <a:rPr lang="en-US" sz="1800" dirty="0" smtClean="0"/>
              <a:t>Focus on specific targets </a:t>
            </a:r>
          </a:p>
          <a:p>
            <a:r>
              <a:rPr lang="en-US" sz="1800" dirty="0" smtClean="0"/>
              <a:t>Home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0" y="1962150"/>
            <a:ext cx="5029200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66801" y="5410200"/>
            <a:ext cx="74676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your own Event Viewer on a Windows machine and walk through the screens featured in the following slides.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0" y="1688068"/>
            <a:ext cx="329468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MS Windows 7 Event Viewer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20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A50E9-E5F6-4F1F-91E8-37824CF400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50889"/>
            <a:ext cx="7010400" cy="773112"/>
          </a:xfrm>
        </p:spPr>
        <p:txBody>
          <a:bodyPr/>
          <a:lstStyle/>
          <a:p>
            <a:r>
              <a:rPr lang="en-US" dirty="0" smtClean="0"/>
              <a:t>Event viewer home screen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09600" y="1752600"/>
            <a:ext cx="80010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Summary of Administrative Events Pane</a:t>
            </a:r>
          </a:p>
          <a:p>
            <a:r>
              <a:rPr lang="en-US" sz="1800" dirty="0" smtClean="0"/>
              <a:t>This pane contains a breakdown on the number of events per event type. If the administrator expands the event type by clicking on the “+” button next to the type, the number of events under that particular event type is further broken down by Event ID. Event IDs are classes of events under a specific type.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5182" t="20567" r="19129" b="54980"/>
          <a:stretch/>
        </p:blipFill>
        <p:spPr bwMode="auto">
          <a:xfrm>
            <a:off x="685800" y="3962400"/>
            <a:ext cx="7772400" cy="180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9402115"/>
      </p:ext>
    </p:extLst>
  </p:cSld>
  <p:clrMapOvr>
    <a:masterClrMapping/>
  </p:clrMapOvr>
</p:sld>
</file>

<file path=ppt/theme/theme1.xml><?xml version="1.0" encoding="utf-8"?>
<a:theme xmlns:a="http://schemas.openxmlformats.org/drawingml/2006/main" name="nologo_template">
  <a:themeElements>
    <a:clrScheme name="Valpo Colors">
      <a:dk1>
        <a:sysClr val="windowText" lastClr="000000"/>
      </a:dk1>
      <a:lt1>
        <a:sysClr val="window" lastClr="FFFFFF"/>
      </a:lt1>
      <a:dk2>
        <a:srgbClr val="382111"/>
      </a:dk2>
      <a:lt2>
        <a:srgbClr val="FCCC00"/>
      </a:lt2>
      <a:accent1>
        <a:srgbClr val="ADD632"/>
      </a:accent1>
      <a:accent2>
        <a:srgbClr val="847A6C"/>
      </a:accent2>
      <a:accent3>
        <a:srgbClr val="FFD747"/>
      </a:accent3>
      <a:accent4>
        <a:srgbClr val="BB975E"/>
      </a:accent4>
      <a:accent5>
        <a:srgbClr val="B3AB9C"/>
      </a:accent5>
      <a:accent6>
        <a:srgbClr val="8F6F52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ValpoIT603_Week15</Template>
  <TotalTime>9403</TotalTime>
  <Words>3269</Words>
  <Application>Microsoft Office PowerPoint</Application>
  <PresentationFormat>On-screen Show (4:3)</PresentationFormat>
  <Paragraphs>513</Paragraphs>
  <Slides>56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nologo_template</vt:lpstr>
      <vt:lpstr>IT-648: IT Risk Management</vt:lpstr>
      <vt:lpstr>Agenda</vt:lpstr>
      <vt:lpstr>Chapter 12</vt:lpstr>
      <vt:lpstr>Overview</vt:lpstr>
      <vt:lpstr>Log analysis</vt:lpstr>
      <vt:lpstr>MS Windows  (7 and 10)</vt:lpstr>
      <vt:lpstr>Windows logs</vt:lpstr>
      <vt:lpstr>MS Windows Event viewer</vt:lpstr>
      <vt:lpstr>Event viewer home screen</vt:lpstr>
      <vt:lpstr>Event viewer home screen</vt:lpstr>
      <vt:lpstr>Event viewer home screen – contd.</vt:lpstr>
      <vt:lpstr>Types of event log files</vt:lpstr>
      <vt:lpstr>Windows Forensics Example</vt:lpstr>
      <vt:lpstr>Windows forensics example – contd.</vt:lpstr>
      <vt:lpstr>Event criticality</vt:lpstr>
      <vt:lpstr>Event criticality in Windows</vt:lpstr>
      <vt:lpstr>Event criticality – contd.</vt:lpstr>
      <vt:lpstr>Unix</vt:lpstr>
      <vt:lpstr>UNIX logs</vt:lpstr>
      <vt:lpstr>Syslog</vt:lpstr>
      <vt:lpstr>Syslog facility</vt:lpstr>
      <vt:lpstr>Syslog priority</vt:lpstr>
      <vt:lpstr>Syslog configuration</vt:lpstr>
      <vt:lpstr>Syslog configuration example</vt:lpstr>
      <vt:lpstr>Syslog configuration example</vt:lpstr>
      <vt:lpstr>Standard log files</vt:lpstr>
      <vt:lpstr>wtmp</vt:lpstr>
      <vt:lpstr>Utmp</vt:lpstr>
      <vt:lpstr>Web server logs</vt:lpstr>
      <vt:lpstr>Netflow logs</vt:lpstr>
      <vt:lpstr>Log configuration and maintenance</vt:lpstr>
      <vt:lpstr>Log configuration and maintenance</vt:lpstr>
      <vt:lpstr>Log consolidation</vt:lpstr>
      <vt:lpstr>Live incident response</vt:lpstr>
      <vt:lpstr>Live incident response</vt:lpstr>
      <vt:lpstr>Live incident response – contd.</vt:lpstr>
      <vt:lpstr>MAC times</vt:lpstr>
      <vt:lpstr>MAC times – contd.</vt:lpstr>
      <vt:lpstr>Timelines</vt:lpstr>
      <vt:lpstr>Timelines</vt:lpstr>
      <vt:lpstr>Other forensics topics</vt:lpstr>
      <vt:lpstr>PowerPoint Presentation</vt:lpstr>
      <vt:lpstr>PowerPoint Presentation</vt:lpstr>
      <vt:lpstr>Example Case: Backup Server (1)</vt:lpstr>
      <vt:lpstr>Example Case: Backup Server (2)</vt:lpstr>
      <vt:lpstr>Example Case: Backup Server (3)</vt:lpstr>
      <vt:lpstr>Example Case: Backup Server (4)</vt:lpstr>
      <vt:lpstr>PowerPoint Presentation</vt:lpstr>
      <vt:lpstr>Critical Thinking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For Next Week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Agrawal, Manish</dc:creator>
  <cp:lastModifiedBy>Sonja Streuber</cp:lastModifiedBy>
  <cp:revision>713</cp:revision>
  <dcterms:created xsi:type="dcterms:W3CDTF">2012-09-11T14:18:12Z</dcterms:created>
  <dcterms:modified xsi:type="dcterms:W3CDTF">2017-04-12T12:37:56Z</dcterms:modified>
</cp:coreProperties>
</file>